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  <p:sldMasterId id="2147483714" r:id="rId2"/>
  </p:sldMasterIdLst>
  <p:notesMasterIdLst>
    <p:notesMasterId r:id="rId50"/>
  </p:notesMasterIdLst>
  <p:sldIdLst>
    <p:sldId id="256" r:id="rId3"/>
    <p:sldId id="257" r:id="rId4"/>
    <p:sldId id="281" r:id="rId5"/>
    <p:sldId id="266" r:id="rId6"/>
    <p:sldId id="270" r:id="rId7"/>
    <p:sldId id="282" r:id="rId8"/>
    <p:sldId id="283" r:id="rId9"/>
    <p:sldId id="295" r:id="rId10"/>
    <p:sldId id="326" r:id="rId11"/>
    <p:sldId id="325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4" r:id="rId21"/>
    <p:sldId id="293" r:id="rId22"/>
    <p:sldId id="284" r:id="rId23"/>
    <p:sldId id="297" r:id="rId24"/>
    <p:sldId id="301" r:id="rId25"/>
    <p:sldId id="299" r:id="rId26"/>
    <p:sldId id="300" r:id="rId27"/>
    <p:sldId id="298" r:id="rId28"/>
    <p:sldId id="302" r:id="rId29"/>
    <p:sldId id="311" r:id="rId30"/>
    <p:sldId id="312" r:id="rId31"/>
    <p:sldId id="318" r:id="rId32"/>
    <p:sldId id="314" r:id="rId33"/>
    <p:sldId id="315" r:id="rId34"/>
    <p:sldId id="316" r:id="rId35"/>
    <p:sldId id="317" r:id="rId36"/>
    <p:sldId id="319" r:id="rId37"/>
    <p:sldId id="320" r:id="rId38"/>
    <p:sldId id="321" r:id="rId39"/>
    <p:sldId id="323" r:id="rId40"/>
    <p:sldId id="324" r:id="rId41"/>
    <p:sldId id="303" r:id="rId42"/>
    <p:sldId id="304" r:id="rId43"/>
    <p:sldId id="305" r:id="rId44"/>
    <p:sldId id="307" r:id="rId45"/>
    <p:sldId id="310" r:id="rId46"/>
    <p:sldId id="308" r:id="rId47"/>
    <p:sldId id="309" r:id="rId48"/>
    <p:sldId id="306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150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3A6039-EEB1-4AE5-96D9-F98D077DB06D}" type="datetimeFigureOut">
              <a:rPr lang="en-GB" smtClean="0"/>
              <a:t>05/12/2020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69D0E6-FB69-469C-925F-077F20EB71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0723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0343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0389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2387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8CD4D-8850-415D-9AB4-7D56D2DDEB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A5B499-D986-4126-8F10-833DACD97F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D41DA-AC00-46CB-9E43-9EDEE1136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AB63-CB23-4DC8-B548-EDF8302AD2F4}" type="datetimeFigureOut">
              <a:rPr lang="en-GB" smtClean="0"/>
              <a:t>05/12/2020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0BE6F-0A9A-496C-9D03-A5528FDD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3984C-2E72-4255-9BA0-EC09DC0CB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0F823-55DD-4940-BCE9-CB030644BC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99669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3FAC-81BE-4140-B129-B9A86F1D2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027BC-1955-4E7F-B9C4-6A4C5A738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D4063-C711-4AA9-BB69-BE0044980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AB63-CB23-4DC8-B548-EDF8302AD2F4}" type="datetimeFigureOut">
              <a:rPr lang="en-GB" smtClean="0"/>
              <a:t>05/12/2020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531D5-DD49-42C6-80AA-5DA30BD1E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EFF05-ECED-460C-BD1D-2B3722D1B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0F823-55DD-4940-BCE9-CB030644BC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9386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6CD9C-D98D-4308-A647-97D497B38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80562-B55B-4F0B-A1EC-E983F2D22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A60B8F-C97B-4C41-B290-9770687E1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AB63-CB23-4DC8-B548-EDF8302AD2F4}" type="datetimeFigureOut">
              <a:rPr lang="en-GB" smtClean="0"/>
              <a:t>05/12/2020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2F2F3-DE33-43B9-ADF2-5155528CE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D67752-08C1-413F-AEBD-BCE8E0659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0F823-55DD-4940-BCE9-CB030644BC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7903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C3046-4F91-45FE-9A50-A8601AD58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3A473-F8CC-4D20-BD70-D795C94264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E17FCE-74AB-4656-8406-5C3EEC0DB2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36BE4F-D2A6-420A-9B2E-E8F0232A6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AB63-CB23-4DC8-B548-EDF8302AD2F4}" type="datetimeFigureOut">
              <a:rPr lang="en-GB" smtClean="0"/>
              <a:t>05/12/2020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25BCD-1FDF-43E1-B870-CAF87B46D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CB2179-F5B7-4427-B9C6-0DBF907FC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0F823-55DD-4940-BCE9-CB030644BC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42218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857C7-D2F1-480A-B187-49C806D8C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48A40-10DB-4A58-AF07-7856229AC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A5621-0F13-4A23-8AC1-DF3963670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71F05-8EE5-44C8-89BB-CC0D75F6B4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A254A3-8470-467E-8E0E-E3697D9A46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35DDA2-F86B-4729-A46B-7CCECA2C8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AB63-CB23-4DC8-B548-EDF8302AD2F4}" type="datetimeFigureOut">
              <a:rPr lang="en-GB" smtClean="0"/>
              <a:t>05/12/2020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85B812-2D69-460F-AA57-90E373488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F57B8D-75D2-4197-BD6D-EB16CFA53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0F823-55DD-4940-BCE9-CB030644BC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44611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5B32B-19BA-42EB-84BA-544CE8E51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3938B8-9235-4E9F-AFEE-D460B1A4D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AB63-CB23-4DC8-B548-EDF8302AD2F4}" type="datetimeFigureOut">
              <a:rPr lang="en-GB" smtClean="0"/>
              <a:t>05/12/2020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9F9338-AC7E-4A19-B025-1AFD3AC6F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64EF4D-5ACE-42B5-869F-F807C2A9E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0F823-55DD-4940-BCE9-CB030644BC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2714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B2D1EC-EE94-4030-985E-BBBC7F298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AB63-CB23-4DC8-B548-EDF8302AD2F4}" type="datetimeFigureOut">
              <a:rPr lang="en-GB" smtClean="0"/>
              <a:t>05/12/2020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F74361-ACC5-4128-9387-74BB0D7CC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B28379-7C73-4574-99F4-2B249608E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0F823-55DD-4940-BCE9-CB030644BC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0588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58224-50AC-492D-B614-F3ACB09D0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9E61C-94D3-4316-8C63-A957A9D41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90D52D-E4E3-47CF-949A-BC676DF150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C366BA-41FC-42E7-92D2-698E79959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AB63-CB23-4DC8-B548-EDF8302AD2F4}" type="datetimeFigureOut">
              <a:rPr lang="en-GB" smtClean="0"/>
              <a:t>05/12/2020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FDD6EC-88C8-4F65-A2D6-4FA561791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E13699-F42B-4B16-97A7-47DDEADB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0F823-55DD-4940-BCE9-CB030644BC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381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34480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D2653-9ECD-42B6-B40D-833525109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673B01-EBAC-493F-B950-084AF2720F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DDD1AC-0B5F-42F1-BB6C-A4DC418E3F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B7BDC9-75BF-4556-8A4A-260851467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AB63-CB23-4DC8-B548-EDF8302AD2F4}" type="datetimeFigureOut">
              <a:rPr lang="en-GB" smtClean="0"/>
              <a:t>05/12/2020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334080-C5CD-4FF3-8378-0E04607C9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ACDD57-2E0B-46D2-986D-9E0276F2B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0F823-55DD-4940-BCE9-CB030644BC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23265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C5B1D-5FCA-4680-B412-6ED16F455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482DFA-C2E3-4487-BD19-B8F7546006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2ABC6-23ED-4025-B055-0D26E8813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AB63-CB23-4DC8-B548-EDF8302AD2F4}" type="datetimeFigureOut">
              <a:rPr lang="en-GB" smtClean="0"/>
              <a:t>05/12/2020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F4A07-5C10-42E5-82CC-4095E78F1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1A8DC-0DDA-4E0B-BFDB-4B500E97F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0F823-55DD-4940-BCE9-CB030644BC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5452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C9448A-98CD-41C8-BA19-8A45C7C3A2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F7DD20-B64D-4CE8-9F6B-B4403610E4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249E7-9678-4A03-BA8F-6FF2F7D48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AB63-CB23-4DC8-B548-EDF8302AD2F4}" type="datetimeFigureOut">
              <a:rPr lang="en-GB" smtClean="0"/>
              <a:t>05/12/2020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17A07-90D5-4FB2-AB05-EAC74B52B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AB47F-75D1-4AE6-B1BE-50B10A43D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0F823-55DD-4940-BCE9-CB030644BC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2734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7581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7099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2318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8728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807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0983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2629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12/5/2020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6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06" r:id="rId6"/>
    <p:sldLayoutId id="2147483702" r:id="rId7"/>
    <p:sldLayoutId id="2147483703" r:id="rId8"/>
    <p:sldLayoutId id="2147483704" r:id="rId9"/>
    <p:sldLayoutId id="2147483705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8F31F2-675E-4258-8328-0E74883FD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CC87ED-9C12-44B7-8564-E75C4EF2D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2B1D5-D58C-478E-8845-0CF865C188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04AB63-CB23-4DC8-B548-EDF8302AD2F4}" type="datetimeFigureOut">
              <a:rPr lang="en-GB" smtClean="0"/>
              <a:t>05/12/2020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2CBC64-EBE8-4E3E-B990-5EA8C248A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11C14-DDB4-49A7-B65A-1C5B4058E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0F823-55DD-4940-BCE9-CB030644BC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271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blogs.nvidia.com/blog/2016/07/29/whats-difference-artificial-intelligence-machine-learning-deep-learning-ai/" TargetMode="Externa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s://blogs.nvidia.com/blog/2016/07/29/whats-difference-artificial-intelligence-machine-learning-deep-learning-ai/" TargetMode="Externa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blogs.nvidia.com/blog/2016/07/29/whats-difference-artificial-intelligence-machine-learning-deep-learning-ai/" TargetMode="Externa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blogs.nvidia.com/blog/2016/07/29/whats-difference-artificial-intelligence-machine-learning-deep-learning-ai/" TargetMode="Externa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blogs.nvidia.com/blog/2016/07/29/whats-difference-artificial-intelligence-machine-learning-deep-learning-ai/" TargetMode="Externa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blogs.nvidia.com/blog/2016/07/29/whats-difference-artificial-intelligence-machine-learning-deep-learning-ai/" TargetMode="Externa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blogs.nvidia.com/blog/2016/07/29/whats-difference-artificial-intelligence-machine-learning-deep-learning-ai/" TargetMode="Externa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blogs.nvidia.com/blog/2016/07/29/whats-difference-artificial-intelligence-machine-learning-deep-learning-ai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blogs.nvidia.com/blog/2016/07/29/whats-difference-artificial-intelligence-machine-learning-deep-learning-ai/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blogs.nvidia.com/blog/2016/07/29/whats-difference-artificial-intelligence-machine-learning-deep-learning-ai/" TargetMode="Externa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blogs.nvidia.com/blog/2016/07/29/whats-difference-artificial-intelligence-machine-learning-deep-learning-ai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blogs.nvidia.com/blog/2016/07/29/whats-difference-artificial-intelligence-machine-learning-deep-learning-ai/" TargetMode="Externa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blogs.nvidia.com/blog/2016/07/29/whats-difference-artificial-intelligence-machine-learning-deep-learning-ai/" TargetMode="Externa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s.nvidia.com/blog/2016/07/29/whats-difference-artificial-intelligence-machine-learning-deep-learning-ai/" TargetMode="Externa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s.nvidia.com/blog/2016/07/29/whats-difference-artificial-intelligence-machine-learning-deep-learning-ai/" TargetMode="Externa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blogs.nvidia.com/blog/2016/07/29/whats-difference-artificial-intelligence-machine-learning-deep-learning-ai/" TargetMode="Externa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blogs.nvidia.com/blog/2016/07/29/whats-difference-artificial-intelligence-machine-learning-deep-learning-ai/" TargetMode="Externa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nvidia.com/blog/2016/07/29/whats-difference-artificial-intelligence-machine-learning-deep-learning-ai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nvidia.com/blog/2016/07/29/whats-difference-artificial-intelligence-machine-learning-deep-learning-ai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blogs.nvidia.com/blog/2016/07/29/whats-difference-artificial-intelligence-machine-learning-deep-learning-ai/" TargetMode="Externa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blogs.nvidia.com/blog/2016/07/29/whats-difference-artificial-intelligence-machine-learning-deep-learning-ai/" TargetMode="Externa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blogs.nvidia.com/blog/2016/07/29/whats-difference-artificial-intelligence-machine-learning-deep-learning-ai/" TargetMode="Externa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blogs.nvidia.com/blog/2016/07/29/whats-difference-artificial-intelligence-machine-learning-deep-learning-ai/" TargetMode="Externa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blogs.nvidia.com/blog/2016/07/29/whats-difference-artificial-intelligence-machine-learning-deep-learning-ai/" TargetMode="Externa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blogs.nvidia.com/blog/2016/07/29/whats-difference-artificial-intelligence-machine-learning-deep-learning-ai/" TargetMode="Externa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blogs.nvidia.com/blog/2016/07/29/whats-difference-artificial-intelligence-machine-learning-deep-learning-ai/" TargetMode="Externa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blogs.nvidia.com/blog/2016/07/29/whats-difference-artificial-intelligence-machine-learning-deep-learning-ai/" TargetMode="Externa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mp.org/2.10/en/gimp-filter-convolution-matrix.html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blogs.nvidia.com/blog/2016/07/29/whats-difference-artificial-intelligence-machine-learning-deep-learning-ai/" TargetMode="Externa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logs.nvidia.com/blog/2016/07/29/whats-difference-artificial-intelligence-machine-learning-deep-learning-ai/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4906370-1564-49FA-A802-58546B392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5" name="Picture 1">
            <a:extLst>
              <a:ext uri="{FF2B5EF4-FFF2-40B4-BE49-F238E27FC236}">
                <a16:creationId xmlns:a16="http://schemas.microsoft.com/office/drawing/2014/main" id="{4638C3E5-FCC0-4C20-B4B7-7B855E34C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t="10754" b="497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EF640709-BDFD-453B-B75D-6212E7A8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11500" y="370600"/>
            <a:ext cx="5923842" cy="5923842"/>
          </a:xfrm>
          <a:prstGeom prst="ellipse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6199A7-3D80-471C-B848-CBCD9D14826A}"/>
              </a:ext>
            </a:extLst>
          </p:cNvPr>
          <p:cNvSpPr txBox="1"/>
          <p:nvPr/>
        </p:nvSpPr>
        <p:spPr>
          <a:xfrm>
            <a:off x="3577192" y="1032483"/>
            <a:ext cx="5037616" cy="29823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Raspberry PI and AI Stream</a:t>
            </a:r>
          </a:p>
        </p:txBody>
      </p:sp>
      <p:sp>
        <p:nvSpPr>
          <p:cNvPr id="56" name="Arc 25">
            <a:extLst>
              <a:ext uri="{FF2B5EF4-FFF2-40B4-BE49-F238E27FC236}">
                <a16:creationId xmlns:a16="http://schemas.microsoft.com/office/drawing/2014/main" id="{B4019478-3FDC-438C-8848-1D7DA864A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366740" flipV="1">
            <a:off x="2607299" y="8363"/>
            <a:ext cx="6816262" cy="6816262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E406479-1D57-4209-B128-3C8174624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3400" y="4609861"/>
            <a:ext cx="873032" cy="849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E32EB5-4036-4D92-BEB0-035E9BBCE982}"/>
              </a:ext>
            </a:extLst>
          </p:cNvPr>
          <p:cNvSpPr txBox="1"/>
          <p:nvPr/>
        </p:nvSpPr>
        <p:spPr>
          <a:xfrm>
            <a:off x="10457" y="5931599"/>
            <a:ext cx="29850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 err="1">
                <a:solidFill>
                  <a:schemeClr val="bg1"/>
                </a:solidFill>
              </a:rPr>
              <a:t>Dr.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Roohi</a:t>
            </a:r>
            <a:r>
              <a:rPr lang="en-GB" dirty="0">
                <a:solidFill>
                  <a:schemeClr val="bg1"/>
                </a:solidFill>
              </a:rPr>
              <a:t> Banu</a:t>
            </a:r>
          </a:p>
          <a:p>
            <a:r>
              <a:rPr lang="en-GB" dirty="0">
                <a:solidFill>
                  <a:schemeClr val="bg1"/>
                </a:solidFill>
              </a:rPr>
              <a:t>Mr. Fakruddin Mohammed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78478D-9C6A-4FA4-B68D-E9EE1C37CAFB}"/>
              </a:ext>
            </a:extLst>
          </p:cNvPr>
          <p:cNvSpPr txBox="1"/>
          <p:nvPr/>
        </p:nvSpPr>
        <p:spPr>
          <a:xfrm>
            <a:off x="8153400" y="4839316"/>
            <a:ext cx="881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ZAS </a:t>
            </a:r>
          </a:p>
          <a:p>
            <a:r>
              <a:rPr lang="en-GB" sz="1200" b="1" dirty="0"/>
              <a:t>Academy</a:t>
            </a:r>
          </a:p>
        </p:txBody>
      </p:sp>
    </p:spTree>
    <p:extLst>
      <p:ext uri="{BB962C8B-B14F-4D97-AF65-F5344CB8AC3E}">
        <p14:creationId xmlns:p14="http://schemas.microsoft.com/office/powerpoint/2010/main" val="3893498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What is a Happening in Deep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BE0D4-80E9-4553-8D79-4E1A95C4D124}"/>
              </a:ext>
            </a:extLst>
          </p:cNvPr>
          <p:cNvSpPr txBox="1"/>
          <p:nvPr/>
        </p:nvSpPr>
        <p:spPr>
          <a:xfrm>
            <a:off x="0" y="534386"/>
            <a:ext cx="4327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Feature Selection for Images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AEE33F-4BD4-44A2-A2B9-87BFBBE54136}"/>
              </a:ext>
            </a:extLst>
          </p:cNvPr>
          <p:cNvSpPr txBox="1"/>
          <p:nvPr/>
        </p:nvSpPr>
        <p:spPr>
          <a:xfrm>
            <a:off x="142875" y="1811068"/>
            <a:ext cx="36356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Edges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Gradients (Magnitude)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Gradient (Magnitude &amp; Direction)</a:t>
            </a:r>
          </a:p>
        </p:txBody>
      </p:sp>
    </p:spTree>
    <p:extLst>
      <p:ext uri="{BB962C8B-B14F-4D97-AF65-F5344CB8AC3E}">
        <p14:creationId xmlns:p14="http://schemas.microsoft.com/office/powerpoint/2010/main" val="2151973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What is a Happening in Deep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BE0D4-80E9-4553-8D79-4E1A95C4D124}"/>
              </a:ext>
            </a:extLst>
          </p:cNvPr>
          <p:cNvSpPr txBox="1"/>
          <p:nvPr/>
        </p:nvSpPr>
        <p:spPr>
          <a:xfrm>
            <a:off x="0" y="534386"/>
            <a:ext cx="8912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Convolution/Filter/Gradient – </a:t>
            </a:r>
            <a:r>
              <a:rPr lang="en-GB" sz="2800" dirty="0">
                <a:solidFill>
                  <a:srgbClr val="FF0000"/>
                </a:solidFill>
              </a:rPr>
              <a:t>Keeping Dimensions Constant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FED7E91-269E-47C2-A16B-6CCA8A65F9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908039"/>
              </p:ext>
            </p:extLst>
          </p:nvPr>
        </p:nvGraphicFramePr>
        <p:xfrm>
          <a:off x="902631" y="1931107"/>
          <a:ext cx="2438400" cy="148844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440268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1287897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9665945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32957222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8452850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182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102345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79924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70945AE-FD8E-4551-B4BB-CD0A86CAC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775" y="1281906"/>
            <a:ext cx="2762250" cy="2562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04DEFA-8AF6-4EA5-81E5-41C410B4D0E5}"/>
              </a:ext>
            </a:extLst>
          </p:cNvPr>
          <p:cNvSpPr txBox="1"/>
          <p:nvPr/>
        </p:nvSpPr>
        <p:spPr>
          <a:xfrm flipH="1">
            <a:off x="226694" y="1171191"/>
            <a:ext cx="4592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1. Start with simple 4x4 Image and we want to extract the features from this image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E0BB04-ADB2-4039-9E37-53491F421AE2}"/>
              </a:ext>
            </a:extLst>
          </p:cNvPr>
          <p:cNvSpPr txBox="1"/>
          <p:nvPr/>
        </p:nvSpPr>
        <p:spPr>
          <a:xfrm flipH="1">
            <a:off x="226694" y="3981066"/>
            <a:ext cx="4592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2. Use a kernel of size 2x2 or 3x3, apply sliding window technique to extract the features.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B84CF2-E8A3-4123-B082-A2C668AF1340}"/>
              </a:ext>
            </a:extLst>
          </p:cNvPr>
          <p:cNvCxnSpPr>
            <a:cxnSpLocks/>
          </p:cNvCxnSpPr>
          <p:nvPr/>
        </p:nvCxnSpPr>
        <p:spPr>
          <a:xfrm>
            <a:off x="4105275" y="5576094"/>
            <a:ext cx="1171575" cy="11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C8149FE-F2D4-4F6A-A293-2A448D987ACE}"/>
              </a:ext>
            </a:extLst>
          </p:cNvPr>
          <p:cNvSpPr txBox="1"/>
          <p:nvPr/>
        </p:nvSpPr>
        <p:spPr>
          <a:xfrm>
            <a:off x="3872249" y="5861949"/>
            <a:ext cx="17379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Flip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70C0"/>
                </a:solidFill>
              </a:rPr>
              <a:t>left to right &amp;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70C0"/>
                </a:solidFill>
              </a:rPr>
              <a:t>Upside down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A6D29E5C-4FCC-4460-B4ED-B39E29D32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518344"/>
              </p:ext>
            </p:extLst>
          </p:nvPr>
        </p:nvGraphicFramePr>
        <p:xfrm>
          <a:off x="1207431" y="5017929"/>
          <a:ext cx="1828800" cy="111633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387853548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87453392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2068034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328148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576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264626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E5B6ACE-75BD-4AB8-A7AD-BAF943BAF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267518"/>
              </p:ext>
            </p:extLst>
          </p:nvPr>
        </p:nvGraphicFramePr>
        <p:xfrm>
          <a:off x="5819775" y="5017929"/>
          <a:ext cx="1828800" cy="111633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8863505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72432168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11220378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3791623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17784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 dirty="0">
                          <a:solidFill>
                            <a:srgbClr val="BFBFBF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8276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3147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DFCB2474-D5DC-44A7-B448-BE3AF7B94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75" y="1705306"/>
            <a:ext cx="1571625" cy="12001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6FF41D6-2763-48A4-B217-E2D9E5775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831" y="1567422"/>
            <a:ext cx="1571625" cy="12001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2795065-0936-4BC5-B8BC-7C99394F8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557" y="1579828"/>
            <a:ext cx="1571625" cy="12001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4FE274F-EDFD-4DAC-86FA-F6B59D4DF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74" y="1670151"/>
            <a:ext cx="1571625" cy="12001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What is a Happening in Deep Learning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FED7E91-269E-47C2-A16B-6CCA8A65F9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323579"/>
              </p:ext>
            </p:extLst>
          </p:nvPr>
        </p:nvGraphicFramePr>
        <p:xfrm>
          <a:off x="273981" y="2100580"/>
          <a:ext cx="2438400" cy="197612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440268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1287897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9665945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32957222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8452850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182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102345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799246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293CE72-8518-4473-AD7F-8746B43978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492000"/>
              </p:ext>
            </p:extLst>
          </p:nvPr>
        </p:nvGraphicFramePr>
        <p:xfrm>
          <a:off x="3226731" y="2114214"/>
          <a:ext cx="2438400" cy="197612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440268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1287897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9665945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32957222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8452850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182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102345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799246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460CDEF-4EAB-47F6-A85E-7CA5AF826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172267"/>
              </p:ext>
            </p:extLst>
          </p:nvPr>
        </p:nvGraphicFramePr>
        <p:xfrm>
          <a:off x="6038852" y="2114214"/>
          <a:ext cx="2438400" cy="197612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440268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1287897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9665945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32957222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8452850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182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102345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799246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D73308B-CD69-4C4A-AE6D-EC27DA9AF0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246410"/>
              </p:ext>
            </p:extLst>
          </p:nvPr>
        </p:nvGraphicFramePr>
        <p:xfrm>
          <a:off x="8946497" y="2114214"/>
          <a:ext cx="2438400" cy="197612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440268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1287897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9665945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32957222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8452850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182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102345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79924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1C9860F-00CD-4E80-86CE-E88995F8E6DF}"/>
              </a:ext>
            </a:extLst>
          </p:cNvPr>
          <p:cNvSpPr txBox="1"/>
          <p:nvPr/>
        </p:nvSpPr>
        <p:spPr>
          <a:xfrm flipH="1">
            <a:off x="38099" y="4499242"/>
            <a:ext cx="2771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1*1 + 2*1 + 5*1 + 3*1 = 11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FDBF53-BA20-42BF-8735-6BB6C0973063}"/>
              </a:ext>
            </a:extLst>
          </p:cNvPr>
          <p:cNvSpPr txBox="1"/>
          <p:nvPr/>
        </p:nvSpPr>
        <p:spPr>
          <a:xfrm flipH="1">
            <a:off x="3362324" y="4499242"/>
            <a:ext cx="2124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2*1 + 5*1 + 3*1 = 10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0A8083-69AA-4131-9172-731B6509C858}"/>
              </a:ext>
            </a:extLst>
          </p:cNvPr>
          <p:cNvSpPr txBox="1"/>
          <p:nvPr/>
        </p:nvSpPr>
        <p:spPr>
          <a:xfrm flipH="1">
            <a:off x="6545921" y="4499242"/>
            <a:ext cx="2124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3*1 + 4*1 = 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2BF368-86CA-4DB0-B4FD-CA4F7A839B22}"/>
              </a:ext>
            </a:extLst>
          </p:cNvPr>
          <p:cNvSpPr txBox="1"/>
          <p:nvPr/>
        </p:nvSpPr>
        <p:spPr>
          <a:xfrm flipH="1">
            <a:off x="9441521" y="4499242"/>
            <a:ext cx="2124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 4*1 =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375D90-5B60-4C42-9562-FD52CA849EA5}"/>
              </a:ext>
            </a:extLst>
          </p:cNvPr>
          <p:cNvSpPr txBox="1"/>
          <p:nvPr/>
        </p:nvSpPr>
        <p:spPr>
          <a:xfrm>
            <a:off x="4914900" y="5515966"/>
            <a:ext cx="3529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1</a:t>
            </a:r>
            <a:r>
              <a:rPr lang="en-GB" sz="2800" baseline="30000" dirty="0">
                <a:solidFill>
                  <a:srgbClr val="0070C0"/>
                </a:solidFill>
              </a:rPr>
              <a:t>st</a:t>
            </a:r>
            <a:r>
              <a:rPr lang="en-GB" sz="2800" dirty="0">
                <a:solidFill>
                  <a:srgbClr val="0070C0"/>
                </a:solidFill>
              </a:rPr>
              <a:t> row </a:t>
            </a:r>
            <a:r>
              <a:rPr lang="en-GB" sz="2800" dirty="0">
                <a:solidFill>
                  <a:srgbClr val="0070C0"/>
                </a:solidFill>
                <a:sym typeface="Wingdings" panose="05000000000000000000" pitchFamily="2" charset="2"/>
              </a:rPr>
              <a:t> </a:t>
            </a:r>
            <a:r>
              <a:rPr lang="en-GB" sz="2800" dirty="0">
                <a:solidFill>
                  <a:srgbClr val="0070C0"/>
                </a:solidFill>
              </a:rPr>
              <a:t>[11, 10, 7, 4]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D567FD-0319-4C97-A577-676B293704D1}"/>
              </a:ext>
            </a:extLst>
          </p:cNvPr>
          <p:cNvSpPr txBox="1"/>
          <p:nvPr/>
        </p:nvSpPr>
        <p:spPr>
          <a:xfrm>
            <a:off x="0" y="534386"/>
            <a:ext cx="8912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Convolution/Filter/Gradient – </a:t>
            </a:r>
            <a:r>
              <a:rPr lang="en-GB" sz="2800" dirty="0">
                <a:solidFill>
                  <a:srgbClr val="FF0000"/>
                </a:solidFill>
              </a:rPr>
              <a:t>Keeping Dimensions Constant</a:t>
            </a:r>
          </a:p>
        </p:txBody>
      </p:sp>
    </p:spTree>
    <p:extLst>
      <p:ext uri="{BB962C8B-B14F-4D97-AF65-F5344CB8AC3E}">
        <p14:creationId xmlns:p14="http://schemas.microsoft.com/office/powerpoint/2010/main" val="1879949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DF24C2C-485B-4C96-B7E1-C1D25EB96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7858" y="2199939"/>
            <a:ext cx="1571625" cy="12001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480C749-5D6C-4067-9910-8C92884E1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998" y="2199939"/>
            <a:ext cx="1571625" cy="1200150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460CDEF-4EAB-47F6-A85E-7CA5AF82637E}"/>
              </a:ext>
            </a:extLst>
          </p:cNvPr>
          <p:cNvGraphicFramePr>
            <a:graphicFrameLocks noGrp="1"/>
          </p:cNvGraphicFramePr>
          <p:nvPr/>
        </p:nvGraphicFramePr>
        <p:xfrm>
          <a:off x="6038852" y="2114214"/>
          <a:ext cx="2438400" cy="197612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440268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1287897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9665945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32957222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8452850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182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102345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799246"/>
                  </a:ext>
                </a:extLst>
              </a:tr>
            </a:tbl>
          </a:graphicData>
        </a:graphic>
      </p:graphicFrame>
      <p:pic>
        <p:nvPicPr>
          <p:cNvPr id="24" name="Picture 23">
            <a:extLst>
              <a:ext uri="{FF2B5EF4-FFF2-40B4-BE49-F238E27FC236}">
                <a16:creationId xmlns:a16="http://schemas.microsoft.com/office/drawing/2014/main" id="{FECE5836-E132-46D9-AB03-5F5D51C02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457" y="2221297"/>
            <a:ext cx="1571625" cy="1200150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293CE72-8518-4473-AD7F-8746B4397862}"/>
              </a:ext>
            </a:extLst>
          </p:cNvPr>
          <p:cNvGraphicFramePr>
            <a:graphicFrameLocks noGrp="1"/>
          </p:cNvGraphicFramePr>
          <p:nvPr/>
        </p:nvGraphicFramePr>
        <p:xfrm>
          <a:off x="3226731" y="2114214"/>
          <a:ext cx="2438400" cy="197612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440268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1287897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9665945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32957222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8452850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182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102345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799246"/>
                  </a:ext>
                </a:extLst>
              </a:tr>
            </a:tbl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CDD9CDE8-8339-4C3E-8A83-E388CDF7D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914" y="2228850"/>
            <a:ext cx="1571625" cy="12001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What is a Happening in Deep Learning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FED7E91-269E-47C2-A16B-6CCA8A65F9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705830"/>
              </p:ext>
            </p:extLst>
          </p:nvPr>
        </p:nvGraphicFramePr>
        <p:xfrm>
          <a:off x="38099" y="2114214"/>
          <a:ext cx="2438400" cy="197612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440268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1287897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9665945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32957222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8452850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182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102345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799246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D73308B-CD69-4C4A-AE6D-EC27DA9AF0D4}"/>
              </a:ext>
            </a:extLst>
          </p:cNvPr>
          <p:cNvGraphicFramePr>
            <a:graphicFrameLocks noGrp="1"/>
          </p:cNvGraphicFramePr>
          <p:nvPr/>
        </p:nvGraphicFramePr>
        <p:xfrm>
          <a:off x="8946497" y="2114214"/>
          <a:ext cx="2438400" cy="197612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440268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1287897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9665945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32957222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8452850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182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102345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79924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1C9860F-00CD-4E80-86CE-E88995F8E6DF}"/>
              </a:ext>
            </a:extLst>
          </p:cNvPr>
          <p:cNvSpPr txBox="1"/>
          <p:nvPr/>
        </p:nvSpPr>
        <p:spPr>
          <a:xfrm flipH="1">
            <a:off x="38099" y="4499242"/>
            <a:ext cx="2771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2*1 + 5*1 + 3*1 = 10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FDBF53-BA20-42BF-8735-6BB6C0973063}"/>
              </a:ext>
            </a:extLst>
          </p:cNvPr>
          <p:cNvSpPr txBox="1"/>
          <p:nvPr/>
        </p:nvSpPr>
        <p:spPr>
          <a:xfrm flipH="1">
            <a:off x="3362324" y="4499242"/>
            <a:ext cx="2124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3*1 = 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0A8083-69AA-4131-9172-731B6509C858}"/>
              </a:ext>
            </a:extLst>
          </p:cNvPr>
          <p:cNvSpPr txBox="1"/>
          <p:nvPr/>
        </p:nvSpPr>
        <p:spPr>
          <a:xfrm flipH="1">
            <a:off x="6545921" y="4499242"/>
            <a:ext cx="2124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4*1 + 7*1 = 11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2BF368-86CA-4DB0-B4FD-CA4F7A839B22}"/>
              </a:ext>
            </a:extLst>
          </p:cNvPr>
          <p:cNvSpPr txBox="1"/>
          <p:nvPr/>
        </p:nvSpPr>
        <p:spPr>
          <a:xfrm flipH="1">
            <a:off x="9441521" y="4499242"/>
            <a:ext cx="2124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 4*1 + 7*1 = 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375D90-5B60-4C42-9562-FD52CA849EA5}"/>
              </a:ext>
            </a:extLst>
          </p:cNvPr>
          <p:cNvSpPr txBox="1"/>
          <p:nvPr/>
        </p:nvSpPr>
        <p:spPr>
          <a:xfrm>
            <a:off x="4914900" y="5515966"/>
            <a:ext cx="3792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2</a:t>
            </a:r>
            <a:r>
              <a:rPr lang="en-GB" sz="2800" baseline="30000" dirty="0">
                <a:solidFill>
                  <a:srgbClr val="0070C0"/>
                </a:solidFill>
              </a:rPr>
              <a:t>nd</a:t>
            </a:r>
            <a:r>
              <a:rPr lang="en-GB" sz="2800" dirty="0">
                <a:solidFill>
                  <a:srgbClr val="0070C0"/>
                </a:solidFill>
              </a:rPr>
              <a:t> row </a:t>
            </a:r>
            <a:r>
              <a:rPr lang="en-GB" sz="2800" dirty="0">
                <a:solidFill>
                  <a:srgbClr val="0070C0"/>
                </a:solidFill>
                <a:sym typeface="Wingdings" panose="05000000000000000000" pitchFamily="2" charset="2"/>
              </a:rPr>
              <a:t> </a:t>
            </a:r>
            <a:r>
              <a:rPr lang="en-GB" sz="2800" dirty="0">
                <a:solidFill>
                  <a:srgbClr val="0070C0"/>
                </a:solidFill>
              </a:rPr>
              <a:t>[10, 3, 11, 11]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16CF1E-FE57-4FBC-A171-76190E05C543}"/>
              </a:ext>
            </a:extLst>
          </p:cNvPr>
          <p:cNvSpPr txBox="1"/>
          <p:nvPr/>
        </p:nvSpPr>
        <p:spPr>
          <a:xfrm>
            <a:off x="0" y="534386"/>
            <a:ext cx="8912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Convolution/Filter/Gradient – </a:t>
            </a:r>
            <a:r>
              <a:rPr lang="en-GB" sz="2800" dirty="0">
                <a:solidFill>
                  <a:srgbClr val="FF0000"/>
                </a:solidFill>
              </a:rPr>
              <a:t>Keeping Dimensions Constant</a:t>
            </a:r>
          </a:p>
        </p:txBody>
      </p:sp>
    </p:spTree>
    <p:extLst>
      <p:ext uri="{BB962C8B-B14F-4D97-AF65-F5344CB8AC3E}">
        <p14:creationId xmlns:p14="http://schemas.microsoft.com/office/powerpoint/2010/main" val="9439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0480C749-5D6C-4067-9910-8C92884E1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998" y="2695239"/>
            <a:ext cx="1571625" cy="1200150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460CDEF-4EAB-47F6-A85E-7CA5AF82637E}"/>
              </a:ext>
            </a:extLst>
          </p:cNvPr>
          <p:cNvGraphicFramePr>
            <a:graphicFrameLocks noGrp="1"/>
          </p:cNvGraphicFramePr>
          <p:nvPr/>
        </p:nvGraphicFramePr>
        <p:xfrm>
          <a:off x="6038852" y="2114214"/>
          <a:ext cx="2438400" cy="197612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440268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1287897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9665945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32957222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8452850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182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102345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799246"/>
                  </a:ext>
                </a:extLst>
              </a:tr>
            </a:tbl>
          </a:graphicData>
        </a:graphic>
      </p:graphicFrame>
      <p:pic>
        <p:nvPicPr>
          <p:cNvPr id="24" name="Picture 23">
            <a:extLst>
              <a:ext uri="{FF2B5EF4-FFF2-40B4-BE49-F238E27FC236}">
                <a16:creationId xmlns:a16="http://schemas.microsoft.com/office/drawing/2014/main" id="{FECE5836-E132-46D9-AB03-5F5D51C02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457" y="2668972"/>
            <a:ext cx="1571625" cy="1200150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293CE72-8518-4473-AD7F-8746B4397862}"/>
              </a:ext>
            </a:extLst>
          </p:cNvPr>
          <p:cNvGraphicFramePr>
            <a:graphicFrameLocks noGrp="1"/>
          </p:cNvGraphicFramePr>
          <p:nvPr/>
        </p:nvGraphicFramePr>
        <p:xfrm>
          <a:off x="3226731" y="2114214"/>
          <a:ext cx="2438400" cy="197612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440268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1287897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9665945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32957222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8452850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182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102345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799246"/>
                  </a:ext>
                </a:extLst>
              </a:tr>
            </a:tbl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CDD9CDE8-8339-4C3E-8A83-E388CDF7D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914" y="2714625"/>
            <a:ext cx="1571625" cy="1200150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FED7E91-269E-47C2-A16B-6CCA8A65F958}"/>
              </a:ext>
            </a:extLst>
          </p:cNvPr>
          <p:cNvGraphicFramePr>
            <a:graphicFrameLocks noGrp="1"/>
          </p:cNvGraphicFramePr>
          <p:nvPr/>
        </p:nvGraphicFramePr>
        <p:xfrm>
          <a:off x="38099" y="2114214"/>
          <a:ext cx="2438400" cy="197612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440268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1287897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9665945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32957222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8452850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182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102345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799246"/>
                  </a:ext>
                </a:extLst>
              </a:tr>
            </a:tbl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5DF24C2C-485B-4C96-B7E1-C1D25EB96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7383" y="2714289"/>
            <a:ext cx="1571625" cy="12001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What is a Happening in Deep Learning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D73308B-CD69-4C4A-AE6D-EC27DA9AF0D4}"/>
              </a:ext>
            </a:extLst>
          </p:cNvPr>
          <p:cNvGraphicFramePr>
            <a:graphicFrameLocks noGrp="1"/>
          </p:cNvGraphicFramePr>
          <p:nvPr/>
        </p:nvGraphicFramePr>
        <p:xfrm>
          <a:off x="8946497" y="2114214"/>
          <a:ext cx="2438400" cy="197612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440268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1287897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9665945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32957222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8452850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182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102345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79924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1C9860F-00CD-4E80-86CE-E88995F8E6DF}"/>
              </a:ext>
            </a:extLst>
          </p:cNvPr>
          <p:cNvSpPr txBox="1"/>
          <p:nvPr/>
        </p:nvSpPr>
        <p:spPr>
          <a:xfrm flipH="1">
            <a:off x="38099" y="4499242"/>
            <a:ext cx="2771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3*1 + 9*1 + 3*1 = 15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FDBF53-BA20-42BF-8735-6BB6C0973063}"/>
              </a:ext>
            </a:extLst>
          </p:cNvPr>
          <p:cNvSpPr txBox="1"/>
          <p:nvPr/>
        </p:nvSpPr>
        <p:spPr>
          <a:xfrm flipH="1">
            <a:off x="3362324" y="4499242"/>
            <a:ext cx="2124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9*1 + 3*1 = 12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0A8083-69AA-4131-9172-731B6509C858}"/>
              </a:ext>
            </a:extLst>
          </p:cNvPr>
          <p:cNvSpPr txBox="1"/>
          <p:nvPr/>
        </p:nvSpPr>
        <p:spPr>
          <a:xfrm flipH="1">
            <a:off x="6545921" y="4499242"/>
            <a:ext cx="2124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4*1 + 7*1+3*1 = 14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2BF368-86CA-4DB0-B4FD-CA4F7A839B22}"/>
              </a:ext>
            </a:extLst>
          </p:cNvPr>
          <p:cNvSpPr txBox="1"/>
          <p:nvPr/>
        </p:nvSpPr>
        <p:spPr>
          <a:xfrm flipH="1">
            <a:off x="9441521" y="4499242"/>
            <a:ext cx="2124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 7*1 = 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375D90-5B60-4C42-9562-FD52CA849EA5}"/>
              </a:ext>
            </a:extLst>
          </p:cNvPr>
          <p:cNvSpPr txBox="1"/>
          <p:nvPr/>
        </p:nvSpPr>
        <p:spPr>
          <a:xfrm>
            <a:off x="4914900" y="5515966"/>
            <a:ext cx="3747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3</a:t>
            </a:r>
            <a:r>
              <a:rPr lang="en-GB" sz="2800" baseline="30000" dirty="0">
                <a:solidFill>
                  <a:srgbClr val="0070C0"/>
                </a:solidFill>
              </a:rPr>
              <a:t>rd</a:t>
            </a:r>
            <a:r>
              <a:rPr lang="en-GB" sz="2800" dirty="0">
                <a:solidFill>
                  <a:srgbClr val="0070C0"/>
                </a:solidFill>
              </a:rPr>
              <a:t> row </a:t>
            </a:r>
            <a:r>
              <a:rPr lang="en-GB" sz="2800" dirty="0">
                <a:solidFill>
                  <a:srgbClr val="0070C0"/>
                </a:solidFill>
                <a:sym typeface="Wingdings" panose="05000000000000000000" pitchFamily="2" charset="2"/>
              </a:rPr>
              <a:t> </a:t>
            </a:r>
            <a:r>
              <a:rPr lang="en-GB" sz="2800" dirty="0">
                <a:solidFill>
                  <a:srgbClr val="0070C0"/>
                </a:solidFill>
              </a:rPr>
              <a:t>[15, 12, 14, 7]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D4F4A7-5F07-4A4E-B8D7-4A4DF43B2929}"/>
              </a:ext>
            </a:extLst>
          </p:cNvPr>
          <p:cNvSpPr txBox="1"/>
          <p:nvPr/>
        </p:nvSpPr>
        <p:spPr>
          <a:xfrm>
            <a:off x="0" y="534386"/>
            <a:ext cx="8912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Convolution/Filter/Gradient – </a:t>
            </a:r>
            <a:r>
              <a:rPr lang="en-GB" sz="2800" dirty="0">
                <a:solidFill>
                  <a:srgbClr val="FF0000"/>
                </a:solidFill>
              </a:rPr>
              <a:t>Keeping Dimensions Constant</a:t>
            </a:r>
          </a:p>
        </p:txBody>
      </p:sp>
    </p:spTree>
    <p:extLst>
      <p:ext uri="{BB962C8B-B14F-4D97-AF65-F5344CB8AC3E}">
        <p14:creationId xmlns:p14="http://schemas.microsoft.com/office/powerpoint/2010/main" val="2506522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0480C749-5D6C-4067-9910-8C92884E1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998" y="3247689"/>
            <a:ext cx="1571625" cy="1200150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460CDEF-4EAB-47F6-A85E-7CA5AF82637E}"/>
              </a:ext>
            </a:extLst>
          </p:cNvPr>
          <p:cNvGraphicFramePr>
            <a:graphicFrameLocks noGrp="1"/>
          </p:cNvGraphicFramePr>
          <p:nvPr/>
        </p:nvGraphicFramePr>
        <p:xfrm>
          <a:off x="6038852" y="2114214"/>
          <a:ext cx="2438400" cy="197612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440268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1287897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9665945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32957222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8452850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182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102345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799246"/>
                  </a:ext>
                </a:extLst>
              </a:tr>
            </a:tbl>
          </a:graphicData>
        </a:graphic>
      </p:graphicFrame>
      <p:pic>
        <p:nvPicPr>
          <p:cNvPr id="24" name="Picture 23">
            <a:extLst>
              <a:ext uri="{FF2B5EF4-FFF2-40B4-BE49-F238E27FC236}">
                <a16:creationId xmlns:a16="http://schemas.microsoft.com/office/drawing/2014/main" id="{FECE5836-E132-46D9-AB03-5F5D51C02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457" y="3211897"/>
            <a:ext cx="1571625" cy="1200150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293CE72-8518-4473-AD7F-8746B4397862}"/>
              </a:ext>
            </a:extLst>
          </p:cNvPr>
          <p:cNvGraphicFramePr>
            <a:graphicFrameLocks noGrp="1"/>
          </p:cNvGraphicFramePr>
          <p:nvPr/>
        </p:nvGraphicFramePr>
        <p:xfrm>
          <a:off x="3226731" y="2114214"/>
          <a:ext cx="2438400" cy="197612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440268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1287897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9665945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32957222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8452850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182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102345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799246"/>
                  </a:ext>
                </a:extLst>
              </a:tr>
            </a:tbl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CDD9CDE8-8339-4C3E-8A83-E388CDF7D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914" y="3267075"/>
            <a:ext cx="1571625" cy="1200150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FED7E91-269E-47C2-A16B-6CCA8A65F958}"/>
              </a:ext>
            </a:extLst>
          </p:cNvPr>
          <p:cNvGraphicFramePr>
            <a:graphicFrameLocks noGrp="1"/>
          </p:cNvGraphicFramePr>
          <p:nvPr/>
        </p:nvGraphicFramePr>
        <p:xfrm>
          <a:off x="38099" y="2114214"/>
          <a:ext cx="2438400" cy="197612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440268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1287897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9665945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32957222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8452850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182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102345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799246"/>
                  </a:ext>
                </a:extLst>
              </a:tr>
            </a:tbl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5DF24C2C-485B-4C96-B7E1-C1D25EB96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6433" y="3238164"/>
            <a:ext cx="1571625" cy="12001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What is a Happening in Deep Learning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D73308B-CD69-4C4A-AE6D-EC27DA9AF0D4}"/>
              </a:ext>
            </a:extLst>
          </p:cNvPr>
          <p:cNvGraphicFramePr>
            <a:graphicFrameLocks noGrp="1"/>
          </p:cNvGraphicFramePr>
          <p:nvPr/>
        </p:nvGraphicFramePr>
        <p:xfrm>
          <a:off x="8946497" y="2114214"/>
          <a:ext cx="2438400" cy="197612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440268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1287897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9665945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32957222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8452850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182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102345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79924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1C9860F-00CD-4E80-86CE-E88995F8E6DF}"/>
              </a:ext>
            </a:extLst>
          </p:cNvPr>
          <p:cNvSpPr txBox="1"/>
          <p:nvPr/>
        </p:nvSpPr>
        <p:spPr>
          <a:xfrm flipH="1">
            <a:off x="38099" y="4499242"/>
            <a:ext cx="2771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9*1 + 3*1 = 12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FDBF53-BA20-42BF-8735-6BB6C0973063}"/>
              </a:ext>
            </a:extLst>
          </p:cNvPr>
          <p:cNvSpPr txBox="1"/>
          <p:nvPr/>
        </p:nvSpPr>
        <p:spPr>
          <a:xfrm flipH="1">
            <a:off x="3362324" y="4499242"/>
            <a:ext cx="2124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 3*1 = 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0A8083-69AA-4131-9172-731B6509C858}"/>
              </a:ext>
            </a:extLst>
          </p:cNvPr>
          <p:cNvSpPr txBox="1"/>
          <p:nvPr/>
        </p:nvSpPr>
        <p:spPr>
          <a:xfrm flipH="1">
            <a:off x="6545921" y="4499242"/>
            <a:ext cx="2124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7*1= 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2BF368-86CA-4DB0-B4FD-CA4F7A839B22}"/>
              </a:ext>
            </a:extLst>
          </p:cNvPr>
          <p:cNvSpPr txBox="1"/>
          <p:nvPr/>
        </p:nvSpPr>
        <p:spPr>
          <a:xfrm flipH="1">
            <a:off x="9441521" y="4499242"/>
            <a:ext cx="2124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  =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375D90-5B60-4C42-9562-FD52CA849EA5}"/>
              </a:ext>
            </a:extLst>
          </p:cNvPr>
          <p:cNvSpPr txBox="1"/>
          <p:nvPr/>
        </p:nvSpPr>
        <p:spPr>
          <a:xfrm>
            <a:off x="4914900" y="5515966"/>
            <a:ext cx="3486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4th row </a:t>
            </a:r>
            <a:r>
              <a:rPr lang="en-GB" sz="2800" dirty="0">
                <a:solidFill>
                  <a:srgbClr val="0070C0"/>
                </a:solidFill>
                <a:sym typeface="Wingdings" panose="05000000000000000000" pitchFamily="2" charset="2"/>
              </a:rPr>
              <a:t> </a:t>
            </a:r>
            <a:r>
              <a:rPr lang="en-GB" sz="2800" dirty="0">
                <a:solidFill>
                  <a:srgbClr val="0070C0"/>
                </a:solidFill>
              </a:rPr>
              <a:t>[12, 3, 7, 0]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AD48FA-CC63-418B-9B80-4E6F84E6FF5F}"/>
              </a:ext>
            </a:extLst>
          </p:cNvPr>
          <p:cNvSpPr txBox="1"/>
          <p:nvPr/>
        </p:nvSpPr>
        <p:spPr>
          <a:xfrm>
            <a:off x="0" y="534386"/>
            <a:ext cx="8912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Convolution/Filter/Gradient – </a:t>
            </a:r>
            <a:r>
              <a:rPr lang="en-GB" sz="2800" dirty="0">
                <a:solidFill>
                  <a:srgbClr val="FF0000"/>
                </a:solidFill>
              </a:rPr>
              <a:t>Keeping Dimensions Constant</a:t>
            </a:r>
          </a:p>
        </p:txBody>
      </p:sp>
    </p:spTree>
    <p:extLst>
      <p:ext uri="{BB962C8B-B14F-4D97-AF65-F5344CB8AC3E}">
        <p14:creationId xmlns:p14="http://schemas.microsoft.com/office/powerpoint/2010/main" val="2740150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What is a Happening in Deep Learning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F2109A30-9E6A-4E6A-8C28-48C88E7453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462119"/>
              </p:ext>
            </p:extLst>
          </p:nvPr>
        </p:nvGraphicFramePr>
        <p:xfrm>
          <a:off x="1855131" y="1883482"/>
          <a:ext cx="2438400" cy="148844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440268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1287897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9665945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32957222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8452850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182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102345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799246"/>
                  </a:ext>
                </a:extLst>
              </a:tr>
            </a:tbl>
          </a:graphicData>
        </a:graphic>
      </p:graphicFrame>
      <p:pic>
        <p:nvPicPr>
          <p:cNvPr id="27" name="Picture 26">
            <a:extLst>
              <a:ext uri="{FF2B5EF4-FFF2-40B4-BE49-F238E27FC236}">
                <a16:creationId xmlns:a16="http://schemas.microsoft.com/office/drawing/2014/main" id="{9DFE1FEF-29F9-48D3-BF7D-575965AF9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275" y="1234281"/>
            <a:ext cx="2762250" cy="256222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AC78C57-335E-4B37-A229-BA5425356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782522"/>
              </p:ext>
            </p:extLst>
          </p:nvPr>
        </p:nvGraphicFramePr>
        <p:xfrm>
          <a:off x="1855131" y="4591334"/>
          <a:ext cx="2438400" cy="173228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1870685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0406123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28487673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467587913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012850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966897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611085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633133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50E645D-79AC-4DA2-9BB0-B70761532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275" y="4147786"/>
            <a:ext cx="2752725" cy="2619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2DEDA9-C801-4BF5-BA43-577BD7CAE2D0}"/>
              </a:ext>
            </a:extLst>
          </p:cNvPr>
          <p:cNvSpPr txBox="1"/>
          <p:nvPr/>
        </p:nvSpPr>
        <p:spPr>
          <a:xfrm>
            <a:off x="2562225" y="1349096"/>
            <a:ext cx="131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Input Image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1478F6-7BFD-48BE-84F1-8035144C6C17}"/>
              </a:ext>
            </a:extLst>
          </p:cNvPr>
          <p:cNvSpPr txBox="1"/>
          <p:nvPr/>
        </p:nvSpPr>
        <p:spPr>
          <a:xfrm>
            <a:off x="2486025" y="4147786"/>
            <a:ext cx="201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Feature Map Image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FB9C3A-E1DC-4EE1-B396-56BEDD5F89EC}"/>
              </a:ext>
            </a:extLst>
          </p:cNvPr>
          <p:cNvSpPr txBox="1"/>
          <p:nvPr/>
        </p:nvSpPr>
        <p:spPr>
          <a:xfrm>
            <a:off x="0" y="534386"/>
            <a:ext cx="8912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Convolution/Filter/Gradient – </a:t>
            </a:r>
            <a:r>
              <a:rPr lang="en-GB" sz="2800" dirty="0">
                <a:solidFill>
                  <a:srgbClr val="FF0000"/>
                </a:solidFill>
              </a:rPr>
              <a:t>Keeping Dimensions Constant</a:t>
            </a:r>
          </a:p>
        </p:txBody>
      </p:sp>
    </p:spTree>
    <p:extLst>
      <p:ext uri="{BB962C8B-B14F-4D97-AF65-F5344CB8AC3E}">
        <p14:creationId xmlns:p14="http://schemas.microsoft.com/office/powerpoint/2010/main" val="3872320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DFCB2474-D5DC-44A7-B448-BE3AF7B94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7692" y="2152325"/>
            <a:ext cx="1571625" cy="12001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6FF41D6-2763-48A4-B217-E2D9E5775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778" y="2132950"/>
            <a:ext cx="1571625" cy="12001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4FE274F-EDFD-4DAC-86FA-F6B59D4DF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95" y="2086636"/>
            <a:ext cx="1571625" cy="12001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What is a Happening in Deep Learning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FED7E91-269E-47C2-A16B-6CCA8A65F958}"/>
              </a:ext>
            </a:extLst>
          </p:cNvPr>
          <p:cNvGraphicFramePr>
            <a:graphicFrameLocks noGrp="1"/>
          </p:cNvGraphicFramePr>
          <p:nvPr/>
        </p:nvGraphicFramePr>
        <p:xfrm>
          <a:off x="273981" y="2100580"/>
          <a:ext cx="2438400" cy="197612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440268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1287897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9665945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32957222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8452850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182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102345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799246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460CDEF-4EAB-47F6-A85E-7CA5AF826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294340"/>
              </p:ext>
            </p:extLst>
          </p:nvPr>
        </p:nvGraphicFramePr>
        <p:xfrm>
          <a:off x="4705352" y="2114214"/>
          <a:ext cx="2438400" cy="197612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440268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1287897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9665945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32957222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8452850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182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102345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799246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D73308B-CD69-4C4A-AE6D-EC27DA9AF0D4}"/>
              </a:ext>
            </a:extLst>
          </p:cNvPr>
          <p:cNvGraphicFramePr>
            <a:graphicFrameLocks noGrp="1"/>
          </p:cNvGraphicFramePr>
          <p:nvPr/>
        </p:nvGraphicFramePr>
        <p:xfrm>
          <a:off x="8946497" y="2114214"/>
          <a:ext cx="2438400" cy="197612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440268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1287897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9665945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32957222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8452850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182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102345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79924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1C9860F-00CD-4E80-86CE-E88995F8E6DF}"/>
              </a:ext>
            </a:extLst>
          </p:cNvPr>
          <p:cNvSpPr txBox="1"/>
          <p:nvPr/>
        </p:nvSpPr>
        <p:spPr>
          <a:xfrm flipH="1">
            <a:off x="38099" y="4499242"/>
            <a:ext cx="2771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3*1 = 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FDBF53-BA20-42BF-8735-6BB6C0973063}"/>
              </a:ext>
            </a:extLst>
          </p:cNvPr>
          <p:cNvSpPr txBox="1"/>
          <p:nvPr/>
        </p:nvSpPr>
        <p:spPr>
          <a:xfrm flipH="1">
            <a:off x="5349297" y="4589455"/>
            <a:ext cx="2124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 4*1 + 7*1 = 11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2BF368-86CA-4DB0-B4FD-CA4F7A839B22}"/>
              </a:ext>
            </a:extLst>
          </p:cNvPr>
          <p:cNvSpPr txBox="1"/>
          <p:nvPr/>
        </p:nvSpPr>
        <p:spPr>
          <a:xfrm flipH="1">
            <a:off x="9441521" y="4499242"/>
            <a:ext cx="2124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 ignore – it crosses the boundary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375D90-5B60-4C42-9562-FD52CA849EA5}"/>
              </a:ext>
            </a:extLst>
          </p:cNvPr>
          <p:cNvSpPr txBox="1"/>
          <p:nvPr/>
        </p:nvSpPr>
        <p:spPr>
          <a:xfrm>
            <a:off x="4914900" y="5515966"/>
            <a:ext cx="26113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1</a:t>
            </a:r>
            <a:r>
              <a:rPr lang="en-GB" sz="2800" baseline="30000" dirty="0">
                <a:solidFill>
                  <a:srgbClr val="0070C0"/>
                </a:solidFill>
              </a:rPr>
              <a:t>st </a:t>
            </a:r>
            <a:r>
              <a:rPr lang="en-GB" sz="2800" dirty="0">
                <a:solidFill>
                  <a:srgbClr val="0070C0"/>
                </a:solidFill>
              </a:rPr>
              <a:t>row </a:t>
            </a:r>
            <a:r>
              <a:rPr lang="en-GB" sz="2800" dirty="0">
                <a:solidFill>
                  <a:srgbClr val="0070C0"/>
                </a:solidFill>
                <a:sym typeface="Wingdings" panose="05000000000000000000" pitchFamily="2" charset="2"/>
              </a:rPr>
              <a:t> </a:t>
            </a:r>
            <a:r>
              <a:rPr lang="en-GB" sz="2800" dirty="0">
                <a:solidFill>
                  <a:srgbClr val="0070C0"/>
                </a:solidFill>
              </a:rPr>
              <a:t>[3, 11]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D567FD-0319-4C97-A577-676B293704D1}"/>
              </a:ext>
            </a:extLst>
          </p:cNvPr>
          <p:cNvSpPr txBox="1"/>
          <p:nvPr/>
        </p:nvSpPr>
        <p:spPr>
          <a:xfrm>
            <a:off x="0" y="534386"/>
            <a:ext cx="763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Convolution/Filter/Gradient – </a:t>
            </a:r>
            <a:r>
              <a:rPr lang="en-GB" sz="2800" dirty="0">
                <a:solidFill>
                  <a:srgbClr val="FF0000"/>
                </a:solidFill>
              </a:rPr>
              <a:t>Reduced Dimensions</a:t>
            </a:r>
          </a:p>
        </p:txBody>
      </p:sp>
    </p:spTree>
    <p:extLst>
      <p:ext uri="{BB962C8B-B14F-4D97-AF65-F5344CB8AC3E}">
        <p14:creationId xmlns:p14="http://schemas.microsoft.com/office/powerpoint/2010/main" val="1185130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26FF41D6-2763-48A4-B217-E2D9E5775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778" y="2647300"/>
            <a:ext cx="1571625" cy="1200150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460CDEF-4EAB-47F6-A85E-7CA5AF82637E}"/>
              </a:ext>
            </a:extLst>
          </p:cNvPr>
          <p:cNvGraphicFramePr>
            <a:graphicFrameLocks noGrp="1"/>
          </p:cNvGraphicFramePr>
          <p:nvPr/>
        </p:nvGraphicFramePr>
        <p:xfrm>
          <a:off x="4705352" y="2114214"/>
          <a:ext cx="2438400" cy="197612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440268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1287897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9665945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32957222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8452850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182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102345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799246"/>
                  </a:ext>
                </a:extLst>
              </a:tr>
            </a:tbl>
          </a:graphicData>
        </a:graphic>
      </p:graphicFrame>
      <p:pic>
        <p:nvPicPr>
          <p:cNvPr id="24" name="Picture 23">
            <a:extLst>
              <a:ext uri="{FF2B5EF4-FFF2-40B4-BE49-F238E27FC236}">
                <a16:creationId xmlns:a16="http://schemas.microsoft.com/office/drawing/2014/main" id="{B4FE274F-EDFD-4DAC-86FA-F6B59D4DF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95" y="2696236"/>
            <a:ext cx="1571625" cy="1200150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FED7E91-269E-47C2-A16B-6CCA8A65F958}"/>
              </a:ext>
            </a:extLst>
          </p:cNvPr>
          <p:cNvGraphicFramePr>
            <a:graphicFrameLocks noGrp="1"/>
          </p:cNvGraphicFramePr>
          <p:nvPr/>
        </p:nvGraphicFramePr>
        <p:xfrm>
          <a:off x="273981" y="2100580"/>
          <a:ext cx="2438400" cy="197612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440268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1287897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9665945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32957222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8452850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182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102345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799246"/>
                  </a:ext>
                </a:extLst>
              </a:tr>
            </a:tbl>
          </a:graphicData>
        </a:graphic>
      </p:graphicFrame>
      <p:pic>
        <p:nvPicPr>
          <p:cNvPr id="27" name="Picture 26">
            <a:extLst>
              <a:ext uri="{FF2B5EF4-FFF2-40B4-BE49-F238E27FC236}">
                <a16:creationId xmlns:a16="http://schemas.microsoft.com/office/drawing/2014/main" id="{DFCB2474-D5DC-44A7-B448-BE3AF7B94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7692" y="2676200"/>
            <a:ext cx="1571625" cy="12001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What is a Happening in Deep Learning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D73308B-CD69-4C4A-AE6D-EC27DA9AF0D4}"/>
              </a:ext>
            </a:extLst>
          </p:cNvPr>
          <p:cNvGraphicFramePr>
            <a:graphicFrameLocks noGrp="1"/>
          </p:cNvGraphicFramePr>
          <p:nvPr/>
        </p:nvGraphicFramePr>
        <p:xfrm>
          <a:off x="8946497" y="2114214"/>
          <a:ext cx="2438400" cy="197612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440268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1287897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9665945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32957222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8452850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182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102345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79924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1C9860F-00CD-4E80-86CE-E88995F8E6DF}"/>
              </a:ext>
            </a:extLst>
          </p:cNvPr>
          <p:cNvSpPr txBox="1"/>
          <p:nvPr/>
        </p:nvSpPr>
        <p:spPr>
          <a:xfrm flipH="1">
            <a:off x="38099" y="4499242"/>
            <a:ext cx="2771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9*1 + 3*1 = 12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FDBF53-BA20-42BF-8735-6BB6C0973063}"/>
              </a:ext>
            </a:extLst>
          </p:cNvPr>
          <p:cNvSpPr txBox="1"/>
          <p:nvPr/>
        </p:nvSpPr>
        <p:spPr>
          <a:xfrm flipH="1">
            <a:off x="5349297" y="4589455"/>
            <a:ext cx="2124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 4*1 + 7*1 + 3*1 = 14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2BF368-86CA-4DB0-B4FD-CA4F7A839B22}"/>
              </a:ext>
            </a:extLst>
          </p:cNvPr>
          <p:cNvSpPr txBox="1"/>
          <p:nvPr/>
        </p:nvSpPr>
        <p:spPr>
          <a:xfrm flipH="1">
            <a:off x="9441521" y="4499242"/>
            <a:ext cx="2124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 ignore – it crosses the </a:t>
            </a:r>
            <a:r>
              <a:rPr lang="en-GB" sz="1600" dirty="0" err="1"/>
              <a:t>bounday</a:t>
            </a:r>
            <a:endParaRPr lang="en-GB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375D90-5B60-4C42-9562-FD52CA849EA5}"/>
              </a:ext>
            </a:extLst>
          </p:cNvPr>
          <p:cNvSpPr txBox="1"/>
          <p:nvPr/>
        </p:nvSpPr>
        <p:spPr>
          <a:xfrm>
            <a:off x="4914900" y="5515966"/>
            <a:ext cx="28192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2</a:t>
            </a:r>
            <a:r>
              <a:rPr lang="en-GB" sz="2800" baseline="30000" dirty="0">
                <a:solidFill>
                  <a:srgbClr val="0070C0"/>
                </a:solidFill>
              </a:rPr>
              <a:t>nd</a:t>
            </a:r>
            <a:r>
              <a:rPr lang="en-GB" sz="2800" dirty="0">
                <a:solidFill>
                  <a:srgbClr val="0070C0"/>
                </a:solidFill>
              </a:rPr>
              <a:t>row </a:t>
            </a:r>
            <a:r>
              <a:rPr lang="en-GB" sz="2800" dirty="0">
                <a:solidFill>
                  <a:srgbClr val="0070C0"/>
                </a:solidFill>
                <a:sym typeface="Wingdings" panose="05000000000000000000" pitchFamily="2" charset="2"/>
              </a:rPr>
              <a:t> </a:t>
            </a:r>
            <a:r>
              <a:rPr lang="en-GB" sz="2800" dirty="0">
                <a:solidFill>
                  <a:srgbClr val="0070C0"/>
                </a:solidFill>
              </a:rPr>
              <a:t>[12, 14]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D567FD-0319-4C97-A577-676B293704D1}"/>
              </a:ext>
            </a:extLst>
          </p:cNvPr>
          <p:cNvSpPr txBox="1"/>
          <p:nvPr/>
        </p:nvSpPr>
        <p:spPr>
          <a:xfrm>
            <a:off x="0" y="534386"/>
            <a:ext cx="763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Convolution/Filter/Gradient – </a:t>
            </a:r>
            <a:r>
              <a:rPr lang="en-GB" sz="2800" dirty="0">
                <a:solidFill>
                  <a:srgbClr val="FF0000"/>
                </a:solidFill>
              </a:rPr>
              <a:t>Reduced Dimensions</a:t>
            </a:r>
          </a:p>
        </p:txBody>
      </p:sp>
    </p:spTree>
    <p:extLst>
      <p:ext uri="{BB962C8B-B14F-4D97-AF65-F5344CB8AC3E}">
        <p14:creationId xmlns:p14="http://schemas.microsoft.com/office/powerpoint/2010/main" val="1674902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DFCB2474-D5DC-44A7-B448-BE3AF7B94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7692" y="3181025"/>
            <a:ext cx="1571625" cy="12001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6FF41D6-2763-48A4-B217-E2D9E5775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778" y="3228325"/>
            <a:ext cx="1571625" cy="1200150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460CDEF-4EAB-47F6-A85E-7CA5AF82637E}"/>
              </a:ext>
            </a:extLst>
          </p:cNvPr>
          <p:cNvGraphicFramePr>
            <a:graphicFrameLocks noGrp="1"/>
          </p:cNvGraphicFramePr>
          <p:nvPr/>
        </p:nvGraphicFramePr>
        <p:xfrm>
          <a:off x="4705352" y="2114214"/>
          <a:ext cx="2438400" cy="197612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440268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1287897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9665945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32957222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8452850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182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102345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799246"/>
                  </a:ext>
                </a:extLst>
              </a:tr>
            </a:tbl>
          </a:graphicData>
        </a:graphic>
      </p:graphicFrame>
      <p:pic>
        <p:nvPicPr>
          <p:cNvPr id="24" name="Picture 23">
            <a:extLst>
              <a:ext uri="{FF2B5EF4-FFF2-40B4-BE49-F238E27FC236}">
                <a16:creationId xmlns:a16="http://schemas.microsoft.com/office/drawing/2014/main" id="{B4FE274F-EDFD-4DAC-86FA-F6B59D4DF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95" y="3143911"/>
            <a:ext cx="1571625" cy="1200150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FED7E91-269E-47C2-A16B-6CCA8A65F958}"/>
              </a:ext>
            </a:extLst>
          </p:cNvPr>
          <p:cNvGraphicFramePr>
            <a:graphicFrameLocks noGrp="1"/>
          </p:cNvGraphicFramePr>
          <p:nvPr/>
        </p:nvGraphicFramePr>
        <p:xfrm>
          <a:off x="273981" y="2100580"/>
          <a:ext cx="2438400" cy="197612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440268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1287897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9665945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32957222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8452850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182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102345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79924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What is a Happening in Deep Learning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D73308B-CD69-4C4A-AE6D-EC27DA9AF0D4}"/>
              </a:ext>
            </a:extLst>
          </p:cNvPr>
          <p:cNvGraphicFramePr>
            <a:graphicFrameLocks noGrp="1"/>
          </p:cNvGraphicFramePr>
          <p:nvPr/>
        </p:nvGraphicFramePr>
        <p:xfrm>
          <a:off x="8946497" y="2114214"/>
          <a:ext cx="2438400" cy="197612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440268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1287897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9665945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32957222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8452850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182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102345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79924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4B2BF368-86CA-4DB0-B4FD-CA4F7A839B22}"/>
              </a:ext>
            </a:extLst>
          </p:cNvPr>
          <p:cNvSpPr txBox="1"/>
          <p:nvPr/>
        </p:nvSpPr>
        <p:spPr>
          <a:xfrm flipH="1">
            <a:off x="9479619" y="4619670"/>
            <a:ext cx="2124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 ignore – it crosses the boundary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375D90-5B60-4C42-9562-FD52CA849EA5}"/>
              </a:ext>
            </a:extLst>
          </p:cNvPr>
          <p:cNvSpPr txBox="1"/>
          <p:nvPr/>
        </p:nvSpPr>
        <p:spPr>
          <a:xfrm>
            <a:off x="4914900" y="5515966"/>
            <a:ext cx="3467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No 3</a:t>
            </a:r>
            <a:r>
              <a:rPr lang="en-GB" sz="2800" baseline="30000" dirty="0">
                <a:solidFill>
                  <a:srgbClr val="0070C0"/>
                </a:solidFill>
              </a:rPr>
              <a:t>rd</a:t>
            </a:r>
            <a:r>
              <a:rPr lang="en-GB" sz="2800" dirty="0">
                <a:solidFill>
                  <a:srgbClr val="0070C0"/>
                </a:solidFill>
              </a:rPr>
              <a:t> row and 4</a:t>
            </a:r>
            <a:r>
              <a:rPr lang="en-GB" sz="2800" baseline="30000" dirty="0">
                <a:solidFill>
                  <a:srgbClr val="0070C0"/>
                </a:solidFill>
              </a:rPr>
              <a:t>th</a:t>
            </a:r>
            <a:r>
              <a:rPr lang="en-GB" sz="2800" dirty="0">
                <a:solidFill>
                  <a:srgbClr val="0070C0"/>
                </a:solidFill>
              </a:rPr>
              <a:t> row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D567FD-0319-4C97-A577-676B293704D1}"/>
              </a:ext>
            </a:extLst>
          </p:cNvPr>
          <p:cNvSpPr txBox="1"/>
          <p:nvPr/>
        </p:nvSpPr>
        <p:spPr>
          <a:xfrm>
            <a:off x="0" y="534386"/>
            <a:ext cx="763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Convolution/Filter/Gradient – </a:t>
            </a:r>
            <a:r>
              <a:rPr lang="en-GB" sz="2800" dirty="0">
                <a:solidFill>
                  <a:srgbClr val="FF0000"/>
                </a:solidFill>
              </a:rPr>
              <a:t>Reduced Dimensions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A0A140-F487-4942-9238-4386F57C79FF}"/>
              </a:ext>
            </a:extLst>
          </p:cNvPr>
          <p:cNvSpPr txBox="1"/>
          <p:nvPr/>
        </p:nvSpPr>
        <p:spPr>
          <a:xfrm flipH="1">
            <a:off x="5267328" y="4619670"/>
            <a:ext cx="2124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 ignore – it crosses the boundary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065375-4336-4B56-9132-72C0638F6CED}"/>
              </a:ext>
            </a:extLst>
          </p:cNvPr>
          <p:cNvSpPr txBox="1"/>
          <p:nvPr/>
        </p:nvSpPr>
        <p:spPr>
          <a:xfrm flipH="1">
            <a:off x="588306" y="4619670"/>
            <a:ext cx="2124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 ignore – it crosses the boundary</a:t>
            </a:r>
          </a:p>
        </p:txBody>
      </p:sp>
    </p:spTree>
    <p:extLst>
      <p:ext uri="{BB962C8B-B14F-4D97-AF65-F5344CB8AC3E}">
        <p14:creationId xmlns:p14="http://schemas.microsoft.com/office/powerpoint/2010/main" val="516499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1">
            <a:extLst>
              <a:ext uri="{FF2B5EF4-FFF2-40B4-BE49-F238E27FC236}">
                <a16:creationId xmlns:a16="http://schemas.microsoft.com/office/drawing/2014/main" id="{4638C3E5-FCC0-4C20-B4B7-7B855E34C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t="10754" b="497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6199A7-3D80-471C-B848-CBCD9D14826A}"/>
              </a:ext>
            </a:extLst>
          </p:cNvPr>
          <p:cNvSpPr txBox="1"/>
          <p:nvPr/>
        </p:nvSpPr>
        <p:spPr>
          <a:xfrm>
            <a:off x="3577192" y="1032483"/>
            <a:ext cx="5037616" cy="29823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Day 2.</a:t>
            </a:r>
            <a:r>
              <a:rPr lang="en-US" sz="6000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Raspberry PI - AI, ML, DL &amp; RL </a:t>
            </a:r>
            <a:r>
              <a:rPr lang="en-US" sz="4400" kern="1200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E32EB5-4036-4D92-BEB0-035E9BBCE982}"/>
              </a:ext>
            </a:extLst>
          </p:cNvPr>
          <p:cNvSpPr txBox="1"/>
          <p:nvPr/>
        </p:nvSpPr>
        <p:spPr>
          <a:xfrm>
            <a:off x="10457" y="5931599"/>
            <a:ext cx="29850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  <a:p>
            <a:r>
              <a:rPr lang="en-GB" dirty="0" err="1"/>
              <a:t>Dr.</a:t>
            </a:r>
            <a:r>
              <a:rPr lang="en-GB" dirty="0"/>
              <a:t> </a:t>
            </a:r>
            <a:r>
              <a:rPr lang="en-GB" dirty="0" err="1"/>
              <a:t>Roohi</a:t>
            </a:r>
            <a:r>
              <a:rPr lang="en-GB" dirty="0"/>
              <a:t> Banu</a:t>
            </a:r>
          </a:p>
          <a:p>
            <a:r>
              <a:rPr lang="en-GB" dirty="0"/>
              <a:t>Mr. Fakruddin Mohammed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78478D-9C6A-4FA4-B68D-E9EE1C37CAFB}"/>
              </a:ext>
            </a:extLst>
          </p:cNvPr>
          <p:cNvSpPr txBox="1"/>
          <p:nvPr/>
        </p:nvSpPr>
        <p:spPr>
          <a:xfrm>
            <a:off x="8153400" y="4839316"/>
            <a:ext cx="881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ZAS </a:t>
            </a:r>
          </a:p>
          <a:p>
            <a:r>
              <a:rPr lang="en-GB" sz="1200" b="1" dirty="0"/>
              <a:t>Academy</a:t>
            </a:r>
          </a:p>
        </p:txBody>
      </p:sp>
    </p:spTree>
    <p:extLst>
      <p:ext uri="{BB962C8B-B14F-4D97-AF65-F5344CB8AC3E}">
        <p14:creationId xmlns:p14="http://schemas.microsoft.com/office/powerpoint/2010/main" val="3531436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What is a Happening in Deep Learning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F2109A30-9E6A-4E6A-8C28-48C88E74534D}"/>
              </a:ext>
            </a:extLst>
          </p:cNvPr>
          <p:cNvGraphicFramePr>
            <a:graphicFrameLocks noGrp="1"/>
          </p:cNvGraphicFramePr>
          <p:nvPr/>
        </p:nvGraphicFramePr>
        <p:xfrm>
          <a:off x="1855131" y="1883482"/>
          <a:ext cx="2438400" cy="148844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440268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1287897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9665945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32957222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8452850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182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102345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799246"/>
                  </a:ext>
                </a:extLst>
              </a:tr>
            </a:tbl>
          </a:graphicData>
        </a:graphic>
      </p:graphicFrame>
      <p:pic>
        <p:nvPicPr>
          <p:cNvPr id="27" name="Picture 26">
            <a:extLst>
              <a:ext uri="{FF2B5EF4-FFF2-40B4-BE49-F238E27FC236}">
                <a16:creationId xmlns:a16="http://schemas.microsoft.com/office/drawing/2014/main" id="{9DFE1FEF-29F9-48D3-BF7D-575965AF9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275" y="1234281"/>
            <a:ext cx="2762250" cy="256222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AC78C57-335E-4B37-A229-BA5425356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534763"/>
              </p:ext>
            </p:extLst>
          </p:nvPr>
        </p:nvGraphicFramePr>
        <p:xfrm>
          <a:off x="1855131" y="4591334"/>
          <a:ext cx="2438400" cy="148844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18706854"/>
                    </a:ext>
                  </a:extLst>
                </a:gridCol>
                <a:gridCol w="459444">
                  <a:extLst>
                    <a:ext uri="{9D8B030D-6E8A-4147-A177-3AD203B41FA5}">
                      <a16:colId xmlns:a16="http://schemas.microsoft.com/office/drawing/2014/main" val="1040612305"/>
                    </a:ext>
                  </a:extLst>
                </a:gridCol>
                <a:gridCol w="759756">
                  <a:extLst>
                    <a:ext uri="{9D8B030D-6E8A-4147-A177-3AD203B41FA5}">
                      <a16:colId xmlns:a16="http://schemas.microsoft.com/office/drawing/2014/main" val="128487673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467587913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012850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966897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611085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633133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A2DEDA9-C801-4BF5-BA43-577BD7CAE2D0}"/>
              </a:ext>
            </a:extLst>
          </p:cNvPr>
          <p:cNvSpPr txBox="1"/>
          <p:nvPr/>
        </p:nvSpPr>
        <p:spPr>
          <a:xfrm>
            <a:off x="2562225" y="1349096"/>
            <a:ext cx="131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Input Image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1478F6-7BFD-48BE-84F1-8035144C6C17}"/>
              </a:ext>
            </a:extLst>
          </p:cNvPr>
          <p:cNvSpPr txBox="1"/>
          <p:nvPr/>
        </p:nvSpPr>
        <p:spPr>
          <a:xfrm>
            <a:off x="2486025" y="4147786"/>
            <a:ext cx="201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Feature Map Image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FB9C3A-E1DC-4EE1-B396-56BEDD5F89EC}"/>
              </a:ext>
            </a:extLst>
          </p:cNvPr>
          <p:cNvSpPr txBox="1"/>
          <p:nvPr/>
        </p:nvSpPr>
        <p:spPr>
          <a:xfrm>
            <a:off x="0" y="534386"/>
            <a:ext cx="763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Convolution/Filter/Gradient – </a:t>
            </a:r>
            <a:r>
              <a:rPr lang="en-GB" sz="2800" dirty="0">
                <a:solidFill>
                  <a:srgbClr val="FF0000"/>
                </a:solidFill>
              </a:rPr>
              <a:t>Reduced Dimensions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F46B82-DFA1-4FA8-BCF6-AA1B8670B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059" y="3973181"/>
            <a:ext cx="2905125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081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What is a Happening in Deep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7" y="6673334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6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https://blogs.nvidia.com/blog/2016/07/29/whats-difference-artificial-intelligence-machine-learning-deep-learning-ai/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67578F-4B90-4E54-A6CE-DE274A58E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31" y="1643062"/>
            <a:ext cx="11163300" cy="43529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BA9C8A-3712-4442-9746-A19960998089}"/>
              </a:ext>
            </a:extLst>
          </p:cNvPr>
          <p:cNvSpPr txBox="1"/>
          <p:nvPr/>
        </p:nvSpPr>
        <p:spPr>
          <a:xfrm>
            <a:off x="0" y="534386"/>
            <a:ext cx="1113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Deep Learning Pipeline (using Computer Vision – without Neural Networks)</a:t>
            </a:r>
            <a:endParaRPr lang="en-GB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545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What is a Happening in Deep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7" y="6673334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6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https://blogs.nvidia.com/blog/2016/07/29/whats-difference-artificial-intelligence-machine-learning-deep-learning-ai/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BA9C8A-3712-4442-9746-A19960998089}"/>
              </a:ext>
            </a:extLst>
          </p:cNvPr>
          <p:cNvSpPr txBox="1"/>
          <p:nvPr/>
        </p:nvSpPr>
        <p:spPr>
          <a:xfrm>
            <a:off x="0" y="534386"/>
            <a:ext cx="71337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Deep Learning Pipeline (using Neural Networks)</a:t>
            </a:r>
            <a:endParaRPr lang="en-GB" sz="2800" dirty="0">
              <a:solidFill>
                <a:srgbClr val="FF0000"/>
              </a:solidFill>
            </a:endParaRPr>
          </a:p>
        </p:txBody>
      </p:sp>
      <p:sp>
        <p:nvSpPr>
          <p:cNvPr id="2" name="AutoShape 6" descr="CS 230 - Convolutional Neural Networks Cheatsheet">
            <a:extLst>
              <a:ext uri="{FF2B5EF4-FFF2-40B4-BE49-F238E27FC236}">
                <a16:creationId xmlns:a16="http://schemas.microsoft.com/office/drawing/2014/main" id="{AB96B952-7DBC-440A-A5DB-BB75C5E6BE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7416" name="Picture 8" descr="CS 230 - Convolutional Neural Networks Cheatsheet">
            <a:extLst>
              <a:ext uri="{FF2B5EF4-FFF2-40B4-BE49-F238E27FC236}">
                <a16:creationId xmlns:a16="http://schemas.microsoft.com/office/drawing/2014/main" id="{A5653CDE-F791-4363-BB49-DA93FBAE0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0"/>
            <a:ext cx="1219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395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What is a Happening in Deep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7" y="6673334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6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https://blogs.nvidia.com/blog/2016/07/29/whats-difference-artificial-intelligence-machine-learning-deep-learning-ai/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BA9C8A-3712-4442-9746-A19960998089}"/>
              </a:ext>
            </a:extLst>
          </p:cNvPr>
          <p:cNvSpPr txBox="1"/>
          <p:nvPr/>
        </p:nvSpPr>
        <p:spPr>
          <a:xfrm>
            <a:off x="0" y="534386"/>
            <a:ext cx="71337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Deep Learning Pipeline (using Neural Networks)</a:t>
            </a:r>
            <a:endParaRPr lang="en-GB" sz="2800" dirty="0">
              <a:solidFill>
                <a:srgbClr val="FF0000"/>
              </a:solidFill>
            </a:endParaRPr>
          </a:p>
        </p:txBody>
      </p:sp>
      <p:pic>
        <p:nvPicPr>
          <p:cNvPr id="17412" name="Picture 4" descr="A Comprehensive Guide to Convolutional Neural Networks — the ELI5 way | by  Sumit Saha | Towards Data Science">
            <a:extLst>
              <a:ext uri="{FF2B5EF4-FFF2-40B4-BE49-F238E27FC236}">
                <a16:creationId xmlns:a16="http://schemas.microsoft.com/office/drawing/2014/main" id="{3D026C84-3FD3-48B8-9255-1DD0903D7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184221"/>
            <a:ext cx="9601200" cy="513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987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What is a Happening in Deep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7" y="6673334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6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https://blogs.nvidia.com/blog/2016/07/29/whats-difference-artificial-intelligence-machine-learning-deep-learning-ai/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BA9C8A-3712-4442-9746-A19960998089}"/>
              </a:ext>
            </a:extLst>
          </p:cNvPr>
          <p:cNvSpPr txBox="1"/>
          <p:nvPr/>
        </p:nvSpPr>
        <p:spPr>
          <a:xfrm>
            <a:off x="0" y="534386"/>
            <a:ext cx="71337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Deep Learning Pipeline (using Neural Networks)</a:t>
            </a:r>
            <a:endParaRPr lang="en-GB" sz="2800" dirty="0">
              <a:solidFill>
                <a:srgbClr val="FF0000"/>
              </a:solidFill>
            </a:endParaRPr>
          </a:p>
        </p:txBody>
      </p:sp>
      <p:pic>
        <p:nvPicPr>
          <p:cNvPr id="19458" name="Picture 2" descr="Convolutional Neural Network | Deep Learning | Developers Breach">
            <a:extLst>
              <a:ext uri="{FF2B5EF4-FFF2-40B4-BE49-F238E27FC236}">
                <a16:creationId xmlns:a16="http://schemas.microsoft.com/office/drawing/2014/main" id="{7AD4EC23-8F11-428B-97F9-EFF3B7D1E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7" y="1179420"/>
            <a:ext cx="114300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134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What is a Happening in Deep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7" y="6673334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6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https://blogs.nvidia.com/blog/2016/07/29/whats-difference-artificial-intelligence-machine-learning-deep-learning-ai/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BA9C8A-3712-4442-9746-A19960998089}"/>
              </a:ext>
            </a:extLst>
          </p:cNvPr>
          <p:cNvSpPr txBox="1"/>
          <p:nvPr/>
        </p:nvSpPr>
        <p:spPr>
          <a:xfrm>
            <a:off x="0" y="534386"/>
            <a:ext cx="71337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Deep Learning Pipeline (using Neural Networks)</a:t>
            </a:r>
            <a:endParaRPr lang="en-GB" sz="2800" dirty="0">
              <a:solidFill>
                <a:srgbClr val="FF0000"/>
              </a:solidFill>
            </a:endParaRPr>
          </a:p>
        </p:txBody>
      </p:sp>
      <p:pic>
        <p:nvPicPr>
          <p:cNvPr id="20482" name="Picture 2" descr="Why does each convolution layer require activation function and weight  initialization? - Cross Validated">
            <a:extLst>
              <a:ext uri="{FF2B5EF4-FFF2-40B4-BE49-F238E27FC236}">
                <a16:creationId xmlns:a16="http://schemas.microsoft.com/office/drawing/2014/main" id="{DADA4ECE-F09D-4764-87F2-F1B72C85A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741395"/>
            <a:ext cx="6667500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6751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What is a Happening in Deep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7" y="6673334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6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https://blogs.nvidia.com/blog/2016/07/29/whats-difference-artificial-intelligence-machine-learning-deep-learning-ai/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BA9C8A-3712-4442-9746-A19960998089}"/>
              </a:ext>
            </a:extLst>
          </p:cNvPr>
          <p:cNvSpPr txBox="1"/>
          <p:nvPr/>
        </p:nvSpPr>
        <p:spPr>
          <a:xfrm>
            <a:off x="0" y="534386"/>
            <a:ext cx="4217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err="1"/>
              <a:t>AlexNet</a:t>
            </a:r>
            <a:r>
              <a:rPr lang="en-GB" sz="2800" dirty="0"/>
              <a:t> – CNN Architecture</a:t>
            </a:r>
            <a:endParaRPr lang="en-GB" sz="2800" dirty="0">
              <a:solidFill>
                <a:srgbClr val="FF0000"/>
              </a:solidFill>
            </a:endParaRPr>
          </a:p>
        </p:txBody>
      </p:sp>
      <p:sp>
        <p:nvSpPr>
          <p:cNvPr id="2" name="AutoShape 2" descr="5 Advanced CNN Architectures - Deep Learning for Vision Systems">
            <a:extLst>
              <a:ext uri="{FF2B5EF4-FFF2-40B4-BE49-F238E27FC236}">
                <a16:creationId xmlns:a16="http://schemas.microsoft.com/office/drawing/2014/main" id="{4EB6E4FC-9AE7-4A7F-A9FD-AB45AD9D7E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" name="AutoShape 4" descr="5 Advanced CNN Architectures - Deep Learning for Vision Systems">
            <a:extLst>
              <a:ext uri="{FF2B5EF4-FFF2-40B4-BE49-F238E27FC236}">
                <a16:creationId xmlns:a16="http://schemas.microsoft.com/office/drawing/2014/main" id="{9FE4DB25-5770-407D-B0A8-B06058BCD2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8438" name="Picture 6" descr="Proposed CNN architecture. The convolution layers are same as AlexNet... |  Download Scientific Diagram">
            <a:extLst>
              <a:ext uri="{FF2B5EF4-FFF2-40B4-BE49-F238E27FC236}">
                <a16:creationId xmlns:a16="http://schemas.microsoft.com/office/drawing/2014/main" id="{32698FCE-8F31-46DF-A657-4F7FBD7E2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991141"/>
            <a:ext cx="8096250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955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What is a Happening in Deep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7" y="6673334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6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https://blogs.nvidia.com/blog/2016/07/29/whats-difference-artificial-intelligence-machine-learning-deep-learning-ai/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BA9C8A-3712-4442-9746-A19960998089}"/>
              </a:ext>
            </a:extLst>
          </p:cNvPr>
          <p:cNvSpPr txBox="1"/>
          <p:nvPr/>
        </p:nvSpPr>
        <p:spPr>
          <a:xfrm>
            <a:off x="0" y="534386"/>
            <a:ext cx="71337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Deep Learning Pipeline (using Neural Networks)</a:t>
            </a:r>
            <a:endParaRPr lang="en-GB" sz="2800" dirty="0">
              <a:solidFill>
                <a:srgbClr val="FF0000"/>
              </a:solidFill>
            </a:endParaRPr>
          </a:p>
        </p:txBody>
      </p:sp>
      <p:pic>
        <p:nvPicPr>
          <p:cNvPr id="11268" name="Picture 4" descr="Understanding of Convolutional Neural Network (CNN) — Deep Learning | by  Prabhu | Medium">
            <a:extLst>
              <a:ext uri="{FF2B5EF4-FFF2-40B4-BE49-F238E27FC236}">
                <a16:creationId xmlns:a16="http://schemas.microsoft.com/office/drawing/2014/main" id="{B2F9EC3C-7F5F-4DD6-9E27-B832240EB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25" y="2217152"/>
            <a:ext cx="11385274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850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What is a Happening in Deep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7" y="6673334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6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https://blogs.nvidia.com/blog/2016/07/29/whats-difference-artificial-intelligence-machine-learning-deep-learning-ai/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BA9C8A-3712-4442-9746-A19960998089}"/>
              </a:ext>
            </a:extLst>
          </p:cNvPr>
          <p:cNvSpPr txBox="1"/>
          <p:nvPr/>
        </p:nvSpPr>
        <p:spPr>
          <a:xfrm>
            <a:off x="0" y="534386"/>
            <a:ext cx="7330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Activation Function: </a:t>
            </a:r>
            <a:r>
              <a:rPr lang="en-GB" sz="2800" dirty="0" err="1"/>
              <a:t>ReLU</a:t>
            </a:r>
            <a:r>
              <a:rPr lang="en-GB" sz="2800" dirty="0"/>
              <a:t> (Rectified Linear Unit)</a:t>
            </a:r>
            <a:endParaRPr lang="en-GB" sz="2800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D0BD73-21A6-4CE4-90F2-05BACA0E7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626" y="1057606"/>
            <a:ext cx="8865197" cy="3861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699E0F-4F63-47C7-A0F0-9CC709427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25" y="4786220"/>
            <a:ext cx="4367693" cy="197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39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What is a Happening in Deep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7" y="6673334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6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https://blogs.nvidia.com/blog/2016/07/29/whats-difference-artificial-intelligence-machine-learning-deep-learning-ai/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BA9C8A-3712-4442-9746-A19960998089}"/>
              </a:ext>
            </a:extLst>
          </p:cNvPr>
          <p:cNvSpPr txBox="1"/>
          <p:nvPr/>
        </p:nvSpPr>
        <p:spPr>
          <a:xfrm>
            <a:off x="0" y="534386"/>
            <a:ext cx="7330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Activation Functions: </a:t>
            </a:r>
            <a:r>
              <a:rPr lang="en-GB" sz="2800" dirty="0" err="1"/>
              <a:t>ReLU</a:t>
            </a:r>
            <a:r>
              <a:rPr lang="en-GB" sz="2800" dirty="0"/>
              <a:t> (Rectified Linear Unit)</a:t>
            </a:r>
            <a:endParaRPr lang="en-GB" sz="280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9352E8-E140-4F24-B9E4-2BEEE0168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70" y="1068772"/>
            <a:ext cx="4267303" cy="28992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1747A7-C3DD-4E6D-BCA1-51D8DC54F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2442" y="4094299"/>
            <a:ext cx="3879754" cy="26713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A73FEE-57AD-4842-9F39-F60A0F2A3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141972"/>
            <a:ext cx="4124019" cy="282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793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A1F7EA6-47AC-49FA-905D-8542BE224ACB}"/>
              </a:ext>
            </a:extLst>
          </p:cNvPr>
          <p:cNvSpPr/>
          <p:nvPr/>
        </p:nvSpPr>
        <p:spPr>
          <a:xfrm>
            <a:off x="83889" y="1272004"/>
            <a:ext cx="1080000" cy="14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 Introduction &amp; ML/DL Life Cycle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DA4274A-D897-4668-9FA4-8BA8C18AE34F}"/>
              </a:ext>
            </a:extLst>
          </p:cNvPr>
          <p:cNvSpPr/>
          <p:nvPr/>
        </p:nvSpPr>
        <p:spPr>
          <a:xfrm>
            <a:off x="1173083" y="1271819"/>
            <a:ext cx="1080000" cy="14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Handling (Pandas &amp;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Numpy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03B859-D3C8-447D-98C1-8EE2AC2E91C0}"/>
              </a:ext>
            </a:extLst>
          </p:cNvPr>
          <p:cNvSpPr/>
          <p:nvPr/>
        </p:nvSpPr>
        <p:spPr>
          <a:xfrm>
            <a:off x="2252598" y="1279576"/>
            <a:ext cx="1080000" cy="14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Handling &amp; Visualization (matplotlib)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CABBAAA-EE9C-40E5-869E-81C05330D18A}"/>
              </a:ext>
            </a:extLst>
          </p:cNvPr>
          <p:cNvSpPr/>
          <p:nvPr/>
        </p:nvSpPr>
        <p:spPr>
          <a:xfrm>
            <a:off x="3322431" y="1266298"/>
            <a:ext cx="1080000" cy="14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Probability &amp; Statistics (Variable Selection)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E9DDA04-7D7A-4FDC-A847-3715D2CDD823}"/>
              </a:ext>
            </a:extLst>
          </p:cNvPr>
          <p:cNvSpPr/>
          <p:nvPr/>
        </p:nvSpPr>
        <p:spPr>
          <a:xfrm>
            <a:off x="5461755" y="1266298"/>
            <a:ext cx="1080000" cy="14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C28040E-BD77-41EC-862C-99924C6E41BA}"/>
              </a:ext>
            </a:extLst>
          </p:cNvPr>
          <p:cNvSpPr/>
          <p:nvPr/>
        </p:nvSpPr>
        <p:spPr>
          <a:xfrm>
            <a:off x="4391922" y="1268218"/>
            <a:ext cx="1080000" cy="14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Regression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72E7C9B-E71D-4257-8777-982106E07BC1}"/>
              </a:ext>
            </a:extLst>
          </p:cNvPr>
          <p:cNvSpPr/>
          <p:nvPr/>
        </p:nvSpPr>
        <p:spPr>
          <a:xfrm>
            <a:off x="83890" y="2871189"/>
            <a:ext cx="1080000" cy="14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Artificial Neural Networks &amp; Backpropagation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4905B6C-5C3E-4D4C-A72E-FC33133AA28E}"/>
              </a:ext>
            </a:extLst>
          </p:cNvPr>
          <p:cNvSpPr/>
          <p:nvPr/>
        </p:nvSpPr>
        <p:spPr>
          <a:xfrm>
            <a:off x="2261306" y="2865243"/>
            <a:ext cx="1080000" cy="14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Deep Learning CNN &amp; Raspberry PI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23E3264-3403-4B35-BFD2-5157D868DDC9}"/>
              </a:ext>
            </a:extLst>
          </p:cNvPr>
          <p:cNvSpPr/>
          <p:nvPr/>
        </p:nvSpPr>
        <p:spPr>
          <a:xfrm>
            <a:off x="3341306" y="2865243"/>
            <a:ext cx="1080000" cy="14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Deep Learning CNN &amp; Raspberry PI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7C3994B-52A9-4371-8A7A-01828252F6F9}"/>
              </a:ext>
            </a:extLst>
          </p:cNvPr>
          <p:cNvSpPr/>
          <p:nvPr/>
        </p:nvSpPr>
        <p:spPr>
          <a:xfrm>
            <a:off x="4421306" y="2865243"/>
            <a:ext cx="1080000" cy="14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Deep Learning CNN &amp; Raspberry PI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C735D56-F89D-433C-8E06-EA2565705609}"/>
              </a:ext>
            </a:extLst>
          </p:cNvPr>
          <p:cNvSpPr/>
          <p:nvPr/>
        </p:nvSpPr>
        <p:spPr>
          <a:xfrm>
            <a:off x="5510737" y="2865243"/>
            <a:ext cx="1080000" cy="14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Deep Learning CNN &amp; Raspberry PI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D8AAC06-EC18-4D5D-B63C-8161068CDB88}"/>
              </a:ext>
            </a:extLst>
          </p:cNvPr>
          <p:cNvSpPr/>
          <p:nvPr/>
        </p:nvSpPr>
        <p:spPr>
          <a:xfrm>
            <a:off x="1172598" y="2865243"/>
            <a:ext cx="1080000" cy="14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Layers Neural Networks &amp; CNN Intuition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27D782-BBAC-4A7B-97C8-A9211F083405}"/>
              </a:ext>
            </a:extLst>
          </p:cNvPr>
          <p:cNvSpPr txBox="1"/>
          <p:nvPr/>
        </p:nvSpPr>
        <p:spPr>
          <a:xfrm>
            <a:off x="0" y="376905"/>
            <a:ext cx="8502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Raspberry PI - </a:t>
            </a: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Machine and Deep Learning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(12 Weeks </a:t>
            </a:r>
            <a:r>
              <a:rPr kumimoji="0" lang="en-GB" sz="20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ADVANCED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Course for Secondary &amp; College Students)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CF10AD-D7D6-4723-8EE6-C28D02E01A84}"/>
              </a:ext>
            </a:extLst>
          </p:cNvPr>
          <p:cNvSpPr txBox="1"/>
          <p:nvPr/>
        </p:nvSpPr>
        <p:spPr>
          <a:xfrm>
            <a:off x="394909" y="1242015"/>
            <a:ext cx="76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Week1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C2CAAF-8282-4AF7-8FFD-C6513017E31A}"/>
              </a:ext>
            </a:extLst>
          </p:cNvPr>
          <p:cNvSpPr txBox="1"/>
          <p:nvPr/>
        </p:nvSpPr>
        <p:spPr>
          <a:xfrm>
            <a:off x="1225696" y="1242015"/>
            <a:ext cx="76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Week2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8055A2-17B7-48F0-9C76-F25B596F78AB}"/>
              </a:ext>
            </a:extLst>
          </p:cNvPr>
          <p:cNvSpPr txBox="1"/>
          <p:nvPr/>
        </p:nvSpPr>
        <p:spPr>
          <a:xfrm>
            <a:off x="2283566" y="1242015"/>
            <a:ext cx="76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Week3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A68F6C-7F33-48F4-B9A7-9B1A4FD182DB}"/>
              </a:ext>
            </a:extLst>
          </p:cNvPr>
          <p:cNvSpPr txBox="1"/>
          <p:nvPr/>
        </p:nvSpPr>
        <p:spPr>
          <a:xfrm>
            <a:off x="3341436" y="1229029"/>
            <a:ext cx="76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Week4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CB8575-E70D-463E-AA5C-F05F1AFCAA98}"/>
              </a:ext>
            </a:extLst>
          </p:cNvPr>
          <p:cNvSpPr txBox="1"/>
          <p:nvPr/>
        </p:nvSpPr>
        <p:spPr>
          <a:xfrm>
            <a:off x="4448308" y="1242015"/>
            <a:ext cx="76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Week5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F49A20-B0A9-47E0-8B7D-882CC0D8262B}"/>
              </a:ext>
            </a:extLst>
          </p:cNvPr>
          <p:cNvSpPr txBox="1"/>
          <p:nvPr/>
        </p:nvSpPr>
        <p:spPr>
          <a:xfrm>
            <a:off x="5434618" y="1239722"/>
            <a:ext cx="76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Week6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9311285-065E-4CAC-AA64-C10A00C78314}"/>
              </a:ext>
            </a:extLst>
          </p:cNvPr>
          <p:cNvCxnSpPr>
            <a:cxnSpLocks/>
          </p:cNvCxnSpPr>
          <p:nvPr/>
        </p:nvCxnSpPr>
        <p:spPr>
          <a:xfrm>
            <a:off x="177870" y="2781399"/>
            <a:ext cx="637476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89C967B-537B-4E04-ACB4-E4F1E6808EE3}"/>
              </a:ext>
            </a:extLst>
          </p:cNvPr>
          <p:cNvGrpSpPr/>
          <p:nvPr/>
        </p:nvGrpSpPr>
        <p:grpSpPr>
          <a:xfrm>
            <a:off x="281424" y="2836809"/>
            <a:ext cx="6041370" cy="338554"/>
            <a:chOff x="309723" y="6050581"/>
            <a:chExt cx="6041370" cy="33855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AA6E5C-090B-47B6-A7AB-ECCA8096EC86}"/>
                </a:ext>
              </a:extLst>
            </p:cNvPr>
            <p:cNvSpPr/>
            <p:nvPr/>
          </p:nvSpPr>
          <p:spPr>
            <a:xfrm>
              <a:off x="309723" y="6050581"/>
              <a:ext cx="76226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Week7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B8BE9EE-7D87-45C9-B8CA-60AF6C24C15E}"/>
                </a:ext>
              </a:extLst>
            </p:cNvPr>
            <p:cNvSpPr/>
            <p:nvPr/>
          </p:nvSpPr>
          <p:spPr>
            <a:xfrm>
              <a:off x="1284178" y="6050581"/>
              <a:ext cx="76226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Week8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737C604-9F20-4D24-98C3-91D73C63F935}"/>
                </a:ext>
              </a:extLst>
            </p:cNvPr>
            <p:cNvSpPr/>
            <p:nvPr/>
          </p:nvSpPr>
          <p:spPr>
            <a:xfrm>
              <a:off x="2364320" y="6050581"/>
              <a:ext cx="76226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Week9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1C20064-C457-409F-B2C5-0119A8462C9B}"/>
                </a:ext>
              </a:extLst>
            </p:cNvPr>
            <p:cNvSpPr/>
            <p:nvPr/>
          </p:nvSpPr>
          <p:spPr>
            <a:xfrm>
              <a:off x="3364188" y="6050581"/>
              <a:ext cx="86645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Week10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1DA257A-A5E4-480C-AC31-CDAEB099CB7D}"/>
                </a:ext>
              </a:extLst>
            </p:cNvPr>
            <p:cNvSpPr/>
            <p:nvPr/>
          </p:nvSpPr>
          <p:spPr>
            <a:xfrm>
              <a:off x="4414804" y="6050581"/>
              <a:ext cx="86645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Week11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4815E60-8494-4F82-BD42-DCDCA630E391}"/>
                </a:ext>
              </a:extLst>
            </p:cNvPr>
            <p:cNvSpPr/>
            <p:nvPr/>
          </p:nvSpPr>
          <p:spPr>
            <a:xfrm>
              <a:off x="5484637" y="6050581"/>
              <a:ext cx="86645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Week12</a:t>
              </a:r>
            </a:p>
          </p:txBody>
        </p:sp>
      </p:grpSp>
      <p:pic>
        <p:nvPicPr>
          <p:cNvPr id="1026" name="Picture 2" descr="Zoom fondo blanco vertical Logo Vector (.AI) Free Download">
            <a:extLst>
              <a:ext uri="{FF2B5EF4-FFF2-40B4-BE49-F238E27FC236}">
                <a16:creationId xmlns:a16="http://schemas.microsoft.com/office/drawing/2014/main" id="{1BC15A7A-B5DF-40DB-95F8-2750BA861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445" y="8658291"/>
            <a:ext cx="265086" cy="22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sApp Messenger im App Store">
            <a:extLst>
              <a:ext uri="{FF2B5EF4-FFF2-40B4-BE49-F238E27FC236}">
                <a16:creationId xmlns:a16="http://schemas.microsoft.com/office/drawing/2014/main" id="{32D60943-D5CF-4C31-A703-4C76D5256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559" y="552450"/>
            <a:ext cx="528741" cy="528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5E15E816-523A-43FA-91F7-BA50526CBCD1}"/>
              </a:ext>
            </a:extLst>
          </p:cNvPr>
          <p:cNvSpPr/>
          <p:nvPr/>
        </p:nvSpPr>
        <p:spPr>
          <a:xfrm>
            <a:off x="10475908" y="711859"/>
            <a:ext cx="1773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@78 99 11 222 5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2753A87-9AAD-416F-8424-C1C2D4E4023D}"/>
              </a:ext>
            </a:extLst>
          </p:cNvPr>
          <p:cNvSpPr/>
          <p:nvPr/>
        </p:nvSpPr>
        <p:spPr>
          <a:xfrm>
            <a:off x="140092" y="4386060"/>
            <a:ext cx="6457866" cy="528741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Natural Language Processing – NLP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???</a:t>
            </a:r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6E24310E-3736-4A29-BE83-C35232761DB0}"/>
              </a:ext>
            </a:extLst>
          </p:cNvPr>
          <p:cNvSpPr/>
          <p:nvPr/>
        </p:nvSpPr>
        <p:spPr>
          <a:xfrm>
            <a:off x="7893675" y="1491927"/>
            <a:ext cx="3782548" cy="1590542"/>
          </a:xfrm>
          <a:prstGeom prst="cloud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Course content may be altered depending on participant needs &amp; speed of grasping power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5838DA-DC94-4C4A-943C-59B27BAD494E}"/>
              </a:ext>
            </a:extLst>
          </p:cNvPr>
          <p:cNvSpPr txBox="1"/>
          <p:nvPr/>
        </p:nvSpPr>
        <p:spPr>
          <a:xfrm>
            <a:off x="7031756" y="3631504"/>
            <a:ext cx="5120961" cy="369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Live ZOOM Lectures from 14-Nov: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F68144-4E23-471F-B5B2-E80171D4777B}"/>
              </a:ext>
            </a:extLst>
          </p:cNvPr>
          <p:cNvSpPr txBox="1"/>
          <p:nvPr/>
        </p:nvSpPr>
        <p:spPr>
          <a:xfrm>
            <a:off x="-47494" y="4893237"/>
            <a:ext cx="6777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 the end of course participants will have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Thorough &amp; deeper understanding of AI/ML/DL (Neural Networks)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Seen full end-to-end life cycle of Data Science Projects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Built at least 1 Deep Learning OBJECT DETECTION model from SCRATCH end-to-end and deploy on to PI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2CE97A-44F6-48BD-AB8F-520BBCFCC1DC}"/>
              </a:ext>
            </a:extLst>
          </p:cNvPr>
          <p:cNvSpPr txBox="1"/>
          <p:nvPr/>
        </p:nvSpPr>
        <p:spPr>
          <a:xfrm>
            <a:off x="1" y="-2258"/>
            <a:ext cx="12192000" cy="369332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 dirty="0"/>
              <a:t>Z A S    A C A D E M Y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79DAF87-7C34-47E6-A1B1-23A497101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958" y="4017891"/>
            <a:ext cx="3763862" cy="284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942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What is a Happening in Deep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7" y="6673334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6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https://blogs.nvidia.com/blog/2016/07/29/whats-difference-artificial-intelligence-machine-learning-deep-learning-ai/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83796E-732F-4D31-A6A1-5203720BD6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524"/>
          <a:stretch/>
        </p:blipFill>
        <p:spPr>
          <a:xfrm>
            <a:off x="895349" y="1228725"/>
            <a:ext cx="10337333" cy="4400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9EFECF-44E3-43A4-99C9-5AECB3A40A5D}"/>
              </a:ext>
            </a:extLst>
          </p:cNvPr>
          <p:cNvSpPr txBox="1"/>
          <p:nvPr/>
        </p:nvSpPr>
        <p:spPr>
          <a:xfrm>
            <a:off x="0" y="534386"/>
            <a:ext cx="3833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Convolution Architecture</a:t>
            </a:r>
            <a:endParaRPr lang="en-GB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5798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What is a Happening in Deep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7" y="6673334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6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https://blogs.nvidia.com/blog/2016/07/29/whats-difference-artificial-intelligence-machine-learning-deep-learning-ai/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BA9C8A-3712-4442-9746-A19960998089}"/>
              </a:ext>
            </a:extLst>
          </p:cNvPr>
          <p:cNvSpPr txBox="1"/>
          <p:nvPr/>
        </p:nvSpPr>
        <p:spPr>
          <a:xfrm>
            <a:off x="0" y="534386"/>
            <a:ext cx="3325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What is Max Pooling?</a:t>
            </a:r>
            <a:endParaRPr lang="en-GB" sz="2800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D05A6A-FA47-4989-BD4F-FD012301F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92" y="1144606"/>
            <a:ext cx="5171289" cy="2186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B699FA-92F5-4D18-A33A-466C11D39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8881" y="1358142"/>
            <a:ext cx="6329624" cy="28388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73C4FD-1CD4-4040-948C-83DA7698FFB1}"/>
              </a:ext>
            </a:extLst>
          </p:cNvPr>
          <p:cNvSpPr txBox="1"/>
          <p:nvPr/>
        </p:nvSpPr>
        <p:spPr>
          <a:xfrm>
            <a:off x="457592" y="4881184"/>
            <a:ext cx="48587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Max pooling helps in features spatial invariance: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features can be anywhere in the image,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features can be distorted</a:t>
            </a:r>
          </a:p>
        </p:txBody>
      </p:sp>
    </p:spTree>
    <p:extLst>
      <p:ext uri="{BB962C8B-B14F-4D97-AF65-F5344CB8AC3E}">
        <p14:creationId xmlns:p14="http://schemas.microsoft.com/office/powerpoint/2010/main" val="11403677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What is a Happening in Deep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7" y="6673334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6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https://blogs.nvidia.com/blog/2016/07/29/whats-difference-artificial-intelligence-machine-learning-deep-learning-ai/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BA9C8A-3712-4442-9746-A19960998089}"/>
              </a:ext>
            </a:extLst>
          </p:cNvPr>
          <p:cNvSpPr txBox="1"/>
          <p:nvPr/>
        </p:nvSpPr>
        <p:spPr>
          <a:xfrm>
            <a:off x="0" y="534386"/>
            <a:ext cx="3325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What is Max Pooling?</a:t>
            </a:r>
            <a:endParaRPr lang="en-GB" sz="2800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F5E903-CAC7-4E98-B425-A7FA582CF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316" y="2523139"/>
            <a:ext cx="8924925" cy="38004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C7D94D-E95C-4CE1-A8A2-D1665CDF0021}"/>
              </a:ext>
            </a:extLst>
          </p:cNvPr>
          <p:cNvSpPr txBox="1"/>
          <p:nvPr/>
        </p:nvSpPr>
        <p:spPr>
          <a:xfrm>
            <a:off x="318782" y="1375794"/>
            <a:ext cx="70616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apply a filter 2x2 or 4x4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Then pick the max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Helps in dimensions reduction (hence number of parameters/weights)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Prevents model overfitting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7651463-7C24-485E-9EC4-08ECAB96871D}"/>
              </a:ext>
            </a:extLst>
          </p:cNvPr>
          <p:cNvCxnSpPr>
            <a:cxnSpLocks/>
          </p:cNvCxnSpPr>
          <p:nvPr/>
        </p:nvCxnSpPr>
        <p:spPr>
          <a:xfrm>
            <a:off x="1465759" y="4340994"/>
            <a:ext cx="1067716" cy="2813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8C0D892-3205-4C88-B854-C0620AD126D1}"/>
              </a:ext>
            </a:extLst>
          </p:cNvPr>
          <p:cNvSpPr txBox="1"/>
          <p:nvPr/>
        </p:nvSpPr>
        <p:spPr>
          <a:xfrm>
            <a:off x="255730" y="4423376"/>
            <a:ext cx="14070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Imagine the feature 4 represent cheetah tears, the max pooling helps to identify them even if the tears are in different place </a:t>
            </a:r>
          </a:p>
        </p:txBody>
      </p:sp>
    </p:spTree>
    <p:extLst>
      <p:ext uri="{BB962C8B-B14F-4D97-AF65-F5344CB8AC3E}">
        <p14:creationId xmlns:p14="http://schemas.microsoft.com/office/powerpoint/2010/main" val="7421592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What is a Happening in Deep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7" y="6673334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6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https://blogs.nvidia.com/blog/2016/07/29/whats-difference-artificial-intelligence-machine-learning-deep-learning-ai/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BA9C8A-3712-4442-9746-A19960998089}"/>
              </a:ext>
            </a:extLst>
          </p:cNvPr>
          <p:cNvSpPr txBox="1"/>
          <p:nvPr/>
        </p:nvSpPr>
        <p:spPr>
          <a:xfrm>
            <a:off x="0" y="534386"/>
            <a:ext cx="3325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What is Max Pooling?</a:t>
            </a:r>
            <a:endParaRPr lang="en-GB" sz="2800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7CDFAE-8293-4885-9250-D65BC37F0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49" y="2617312"/>
            <a:ext cx="8639175" cy="3524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5C3E92-8862-48B4-8FF7-B4ADAC5B1F93}"/>
              </a:ext>
            </a:extLst>
          </p:cNvPr>
          <p:cNvSpPr txBox="1"/>
          <p:nvPr/>
        </p:nvSpPr>
        <p:spPr>
          <a:xfrm>
            <a:off x="318782" y="1375794"/>
            <a:ext cx="70616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apply a filter 2x2 or 4x4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Then pick the max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Helps in dimensions reduction (hence number of parameters/weights)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Prevents model overfitting</a:t>
            </a:r>
          </a:p>
        </p:txBody>
      </p:sp>
    </p:spTree>
    <p:extLst>
      <p:ext uri="{BB962C8B-B14F-4D97-AF65-F5344CB8AC3E}">
        <p14:creationId xmlns:p14="http://schemas.microsoft.com/office/powerpoint/2010/main" val="22486971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What is a Happening in Deep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7" y="6673334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6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https://blogs.nvidia.com/blog/2016/07/29/whats-difference-artificial-intelligence-machine-learning-deep-learning-ai/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BA9C8A-3712-4442-9746-A19960998089}"/>
              </a:ext>
            </a:extLst>
          </p:cNvPr>
          <p:cNvSpPr txBox="1"/>
          <p:nvPr/>
        </p:nvSpPr>
        <p:spPr>
          <a:xfrm>
            <a:off x="0" y="534386"/>
            <a:ext cx="3925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Different Types of Pooling</a:t>
            </a:r>
            <a:endParaRPr lang="en-GB" sz="28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5C3E92-8862-48B4-8FF7-B4ADAC5B1F93}"/>
              </a:ext>
            </a:extLst>
          </p:cNvPr>
          <p:cNvSpPr txBox="1"/>
          <p:nvPr/>
        </p:nvSpPr>
        <p:spPr>
          <a:xfrm>
            <a:off x="318782" y="1375794"/>
            <a:ext cx="17732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Max Pooling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Sum Pooling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Mean pooling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Tanh </a:t>
            </a:r>
            <a:r>
              <a:rPr lang="en-GB" dirty="0" err="1"/>
              <a:t>Pooline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821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What is a Happening in Deep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7" y="6673334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6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https://blogs.nvidia.com/blog/2016/07/29/whats-difference-artificial-intelligence-machine-learning-deep-learning-ai/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9EFECF-44E3-43A4-99C9-5AECB3A40A5D}"/>
              </a:ext>
            </a:extLst>
          </p:cNvPr>
          <p:cNvSpPr txBox="1"/>
          <p:nvPr/>
        </p:nvSpPr>
        <p:spPr>
          <a:xfrm>
            <a:off x="0" y="534386"/>
            <a:ext cx="5942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Convolution Architecture - Visualization</a:t>
            </a:r>
            <a:endParaRPr lang="en-GB" sz="28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B678F5-9A12-477C-A046-3559ACCB1DC4}"/>
              </a:ext>
            </a:extLst>
          </p:cNvPr>
          <p:cNvSpPr txBox="1"/>
          <p:nvPr/>
        </p:nvSpPr>
        <p:spPr>
          <a:xfrm>
            <a:off x="2954956" y="3213052"/>
            <a:ext cx="6160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https://www.cs.ryerson.ca/~aharley/vis/conv/</a:t>
            </a:r>
          </a:p>
        </p:txBody>
      </p:sp>
    </p:spTree>
    <p:extLst>
      <p:ext uri="{BB962C8B-B14F-4D97-AF65-F5344CB8AC3E}">
        <p14:creationId xmlns:p14="http://schemas.microsoft.com/office/powerpoint/2010/main" val="3883993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What is a Happening in Deep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7" y="6673334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6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https://blogs.nvidia.com/blog/2016/07/29/whats-difference-artificial-intelligence-machine-learning-deep-learning-ai/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9EFECF-44E3-43A4-99C9-5AECB3A40A5D}"/>
              </a:ext>
            </a:extLst>
          </p:cNvPr>
          <p:cNvSpPr txBox="1"/>
          <p:nvPr/>
        </p:nvSpPr>
        <p:spPr>
          <a:xfrm>
            <a:off x="0" y="534386"/>
            <a:ext cx="5942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Convolution Architecture - Visualization</a:t>
            </a:r>
            <a:endParaRPr lang="en-GB" sz="2800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0F8545-3ABE-4467-8B17-321701685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2823"/>
            <a:ext cx="12192000" cy="559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2044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What is a Happening in Deep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7" y="6673334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6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https://blogs.nvidia.com/blog/2016/07/29/whats-difference-artificial-intelligence-machine-learning-deep-learning-ai/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9EFECF-44E3-43A4-99C9-5AECB3A40A5D}"/>
              </a:ext>
            </a:extLst>
          </p:cNvPr>
          <p:cNvSpPr txBox="1"/>
          <p:nvPr/>
        </p:nvSpPr>
        <p:spPr>
          <a:xfrm>
            <a:off x="0" y="534386"/>
            <a:ext cx="5942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Convolution Architecture - Visualization</a:t>
            </a:r>
            <a:endParaRPr lang="en-GB" sz="280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6E64D6-8D55-4B5C-9E6C-FD850BDEA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2042"/>
            <a:ext cx="12192000" cy="504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272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A97810D-705A-4190-9748-A881CB1EB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4650"/>
            <a:ext cx="12163425" cy="58578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What is a Happening in Deep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7" y="6673334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600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https://blogs.nvidia.com/blog/2016/07/29/whats-difference-artificial-intelligence-machine-learning-deep-learning-ai/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9EFECF-44E3-43A4-99C9-5AECB3A40A5D}"/>
              </a:ext>
            </a:extLst>
          </p:cNvPr>
          <p:cNvSpPr txBox="1"/>
          <p:nvPr/>
        </p:nvSpPr>
        <p:spPr>
          <a:xfrm>
            <a:off x="0" y="534386"/>
            <a:ext cx="5561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Convolution Architecture - Flattening</a:t>
            </a:r>
            <a:endParaRPr lang="en-GB" sz="2800" dirty="0">
              <a:solidFill>
                <a:srgbClr val="FF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109C61-8835-44FF-A64F-3D956BCE8493}"/>
              </a:ext>
            </a:extLst>
          </p:cNvPr>
          <p:cNvSpPr/>
          <p:nvPr/>
        </p:nvSpPr>
        <p:spPr>
          <a:xfrm>
            <a:off x="1974324" y="3377229"/>
            <a:ext cx="8979225" cy="3176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A3110C-74C4-4A77-9BFA-AD71EBB508ED}"/>
              </a:ext>
            </a:extLst>
          </p:cNvPr>
          <p:cNvSpPr txBox="1"/>
          <p:nvPr/>
        </p:nvSpPr>
        <p:spPr>
          <a:xfrm>
            <a:off x="9247497" y="3351380"/>
            <a:ext cx="1085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flattening</a:t>
            </a:r>
          </a:p>
        </p:txBody>
      </p:sp>
    </p:spTree>
    <p:extLst>
      <p:ext uri="{BB962C8B-B14F-4D97-AF65-F5344CB8AC3E}">
        <p14:creationId xmlns:p14="http://schemas.microsoft.com/office/powerpoint/2010/main" val="17214031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830BA60-710C-45FE-9810-53137922D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" y="1068772"/>
            <a:ext cx="11201400" cy="57435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What is a Happening in Deep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7" y="6673334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600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https://blogs.nvidia.com/blog/2016/07/29/whats-difference-artificial-intelligence-machine-learning-deep-learning-ai/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9EFECF-44E3-43A4-99C9-5AECB3A40A5D}"/>
              </a:ext>
            </a:extLst>
          </p:cNvPr>
          <p:cNvSpPr txBox="1"/>
          <p:nvPr/>
        </p:nvSpPr>
        <p:spPr>
          <a:xfrm>
            <a:off x="0" y="534386"/>
            <a:ext cx="6441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Convolution Architecture - Fully Connected</a:t>
            </a:r>
            <a:endParaRPr lang="en-GB" sz="2800" dirty="0">
              <a:solidFill>
                <a:srgbClr val="FF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109C61-8835-44FF-A64F-3D956BCE8493}"/>
              </a:ext>
            </a:extLst>
          </p:cNvPr>
          <p:cNvSpPr/>
          <p:nvPr/>
        </p:nvSpPr>
        <p:spPr>
          <a:xfrm>
            <a:off x="3773103" y="2805828"/>
            <a:ext cx="5727032" cy="629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A3110C-74C4-4A77-9BFA-AD71EBB508ED}"/>
              </a:ext>
            </a:extLst>
          </p:cNvPr>
          <p:cNvSpPr txBox="1"/>
          <p:nvPr/>
        </p:nvSpPr>
        <p:spPr>
          <a:xfrm>
            <a:off x="9642133" y="2821989"/>
            <a:ext cx="1688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Fully Connected</a:t>
            </a:r>
          </a:p>
        </p:txBody>
      </p:sp>
    </p:spTree>
    <p:extLst>
      <p:ext uri="{BB962C8B-B14F-4D97-AF65-F5344CB8AC3E}">
        <p14:creationId xmlns:p14="http://schemas.microsoft.com/office/powerpoint/2010/main" val="3893903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Machine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7" y="6673334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6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https://blogs.nvidia.com/blog/2016/07/29/whats-difference-artificial-intelligence-machine-learning-deep-learning-ai/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30BD8599-3017-4501-8BDF-A173440C08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87"/>
          <a:stretch/>
        </p:blipFill>
        <p:spPr bwMode="auto">
          <a:xfrm>
            <a:off x="2622744" y="1161661"/>
            <a:ext cx="6013450" cy="4534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AF9E80C-C164-47C2-AB9E-223398FC6C3A}"/>
              </a:ext>
            </a:extLst>
          </p:cNvPr>
          <p:cNvSpPr/>
          <p:nvPr/>
        </p:nvSpPr>
        <p:spPr>
          <a:xfrm>
            <a:off x="5868955" y="2550951"/>
            <a:ext cx="1110342" cy="6249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281123-B851-4152-8888-99E7AAA9D5AF}"/>
              </a:ext>
            </a:extLst>
          </p:cNvPr>
          <p:cNvSpPr/>
          <p:nvPr/>
        </p:nvSpPr>
        <p:spPr>
          <a:xfrm>
            <a:off x="4640425" y="2553167"/>
            <a:ext cx="1110342" cy="624916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B6E1A2-087A-4F48-BD15-0BEF76C3AF17}"/>
              </a:ext>
            </a:extLst>
          </p:cNvPr>
          <p:cNvSpPr/>
          <p:nvPr/>
        </p:nvSpPr>
        <p:spPr>
          <a:xfrm>
            <a:off x="2929812" y="4376057"/>
            <a:ext cx="1380931" cy="783771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2326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What is a Happening in Deep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7" y="6673334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6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https://blogs.nvidia.com/blog/2016/07/29/whats-difference-artificial-intelligence-machine-learning-deep-learning-ai/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BA9C8A-3712-4442-9746-A19960998089}"/>
              </a:ext>
            </a:extLst>
          </p:cNvPr>
          <p:cNvSpPr txBox="1"/>
          <p:nvPr/>
        </p:nvSpPr>
        <p:spPr>
          <a:xfrm>
            <a:off x="0" y="534386"/>
            <a:ext cx="4217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err="1"/>
              <a:t>AlexNet</a:t>
            </a:r>
            <a:r>
              <a:rPr lang="en-GB" sz="2800" dirty="0"/>
              <a:t> – CNN Architecture</a:t>
            </a:r>
            <a:endParaRPr lang="en-GB" sz="2800" dirty="0">
              <a:solidFill>
                <a:srgbClr val="FF0000"/>
              </a:solidFill>
            </a:endParaRPr>
          </a:p>
        </p:txBody>
      </p:sp>
      <p:sp>
        <p:nvSpPr>
          <p:cNvPr id="2" name="AutoShape 2" descr="5 Advanced CNN Architectures - Deep Learning for Vision Systems">
            <a:extLst>
              <a:ext uri="{FF2B5EF4-FFF2-40B4-BE49-F238E27FC236}">
                <a16:creationId xmlns:a16="http://schemas.microsoft.com/office/drawing/2014/main" id="{4EB6E4FC-9AE7-4A7F-A9FD-AB45AD9D7E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" name="AutoShape 4" descr="5 Advanced CNN Architectures - Deep Learning for Vision Systems">
            <a:extLst>
              <a:ext uri="{FF2B5EF4-FFF2-40B4-BE49-F238E27FC236}">
                <a16:creationId xmlns:a16="http://schemas.microsoft.com/office/drawing/2014/main" id="{9FE4DB25-5770-407D-B0A8-B06058BCD2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AutoShape 2" descr="Sensors | Free Full-Text | Dual-Resolution Dual-Path Convolutional Neural  Networks for Fast Object Detection | HTML">
            <a:extLst>
              <a:ext uri="{FF2B5EF4-FFF2-40B4-BE49-F238E27FC236}">
                <a16:creationId xmlns:a16="http://schemas.microsoft.com/office/drawing/2014/main" id="{5A4451AE-2149-49EE-9C98-C16A48DB14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AutoShape 4" descr="Sensors | Free Full-Text | Dual-Resolution Dual-Path Convolutional Neural  Networks for Fast Object Detection | HTML">
            <a:extLst>
              <a:ext uri="{FF2B5EF4-FFF2-40B4-BE49-F238E27FC236}">
                <a16:creationId xmlns:a16="http://schemas.microsoft.com/office/drawing/2014/main" id="{804576D2-5214-4A60-836A-82BCC87E9C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6" descr="Review: MobileNetV2 — Light Weight Model (Image Classification) | by Sik-Ho  Tsang | Towards Data Science">
            <a:extLst>
              <a:ext uri="{FF2B5EF4-FFF2-40B4-BE49-F238E27FC236}">
                <a16:creationId xmlns:a16="http://schemas.microsoft.com/office/drawing/2014/main" id="{4DAB3C70-9EA0-431B-92BC-8E22591DE1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53200" y="388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14CB6A-D244-405F-9B79-31C544DE7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137" y="2362616"/>
            <a:ext cx="517207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951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What is a Happening in Deep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7" y="6673334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6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https://blogs.nvidia.com/blog/2016/07/29/whats-difference-artificial-intelligence-machine-learning-deep-learning-ai/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BA9C8A-3712-4442-9746-A19960998089}"/>
              </a:ext>
            </a:extLst>
          </p:cNvPr>
          <p:cNvSpPr txBox="1"/>
          <p:nvPr/>
        </p:nvSpPr>
        <p:spPr>
          <a:xfrm>
            <a:off x="0" y="534386"/>
            <a:ext cx="3293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Convolution - Kernels</a:t>
            </a:r>
            <a:endParaRPr lang="en-GB" sz="2800" dirty="0">
              <a:solidFill>
                <a:srgbClr val="FF0000"/>
              </a:solidFill>
            </a:endParaRPr>
          </a:p>
        </p:txBody>
      </p:sp>
      <p:sp>
        <p:nvSpPr>
          <p:cNvPr id="2" name="AutoShape 2" descr="5 Advanced CNN Architectures - Deep Learning for Vision Systems">
            <a:extLst>
              <a:ext uri="{FF2B5EF4-FFF2-40B4-BE49-F238E27FC236}">
                <a16:creationId xmlns:a16="http://schemas.microsoft.com/office/drawing/2014/main" id="{4EB6E4FC-9AE7-4A7F-A9FD-AB45AD9D7E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" name="AutoShape 4" descr="5 Advanced CNN Architectures - Deep Learning for Vision Systems">
            <a:extLst>
              <a:ext uri="{FF2B5EF4-FFF2-40B4-BE49-F238E27FC236}">
                <a16:creationId xmlns:a16="http://schemas.microsoft.com/office/drawing/2014/main" id="{9FE4DB25-5770-407D-B0A8-B06058BCD2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AutoShape 2" descr="Sensors | Free Full-Text | Dual-Resolution Dual-Path Convolutional Neural  Networks for Fast Object Detection | HTML">
            <a:extLst>
              <a:ext uri="{FF2B5EF4-FFF2-40B4-BE49-F238E27FC236}">
                <a16:creationId xmlns:a16="http://schemas.microsoft.com/office/drawing/2014/main" id="{5A4451AE-2149-49EE-9C98-C16A48DB14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AutoShape 4" descr="Sensors | Free Full-Text | Dual-Resolution Dual-Path Convolutional Neural  Networks for Fast Object Detection | HTML">
            <a:extLst>
              <a:ext uri="{FF2B5EF4-FFF2-40B4-BE49-F238E27FC236}">
                <a16:creationId xmlns:a16="http://schemas.microsoft.com/office/drawing/2014/main" id="{804576D2-5214-4A60-836A-82BCC87E9C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6" descr="Review: MobileNetV2 — Light Weight Model (Image Classification) | by Sik-Ho  Tsang | Towards Data Science">
            <a:extLst>
              <a:ext uri="{FF2B5EF4-FFF2-40B4-BE49-F238E27FC236}">
                <a16:creationId xmlns:a16="http://schemas.microsoft.com/office/drawing/2014/main" id="{4DAB3C70-9EA0-431B-92BC-8E22591DE1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53200" y="388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DF4D0D-E9BC-4A69-A8EB-27A5EE9E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7" y="1751383"/>
            <a:ext cx="9801225" cy="449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905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What is a Happening in Deep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7" y="6673334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6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https://blogs.nvidia.com/blog/2016/07/29/whats-difference-artificial-intelligence-machine-learning-deep-learning-ai/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BA9C8A-3712-4442-9746-A19960998089}"/>
              </a:ext>
            </a:extLst>
          </p:cNvPr>
          <p:cNvSpPr txBox="1"/>
          <p:nvPr/>
        </p:nvSpPr>
        <p:spPr>
          <a:xfrm>
            <a:off x="0" y="534386"/>
            <a:ext cx="3293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Convolution - Kernels</a:t>
            </a:r>
            <a:endParaRPr lang="en-GB" sz="2800" dirty="0">
              <a:solidFill>
                <a:srgbClr val="FF0000"/>
              </a:solidFill>
            </a:endParaRPr>
          </a:p>
        </p:txBody>
      </p:sp>
      <p:sp>
        <p:nvSpPr>
          <p:cNvPr id="2" name="AutoShape 2" descr="5 Advanced CNN Architectures - Deep Learning for Vision Systems">
            <a:extLst>
              <a:ext uri="{FF2B5EF4-FFF2-40B4-BE49-F238E27FC236}">
                <a16:creationId xmlns:a16="http://schemas.microsoft.com/office/drawing/2014/main" id="{4EB6E4FC-9AE7-4A7F-A9FD-AB45AD9D7E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" name="AutoShape 4" descr="5 Advanced CNN Architectures - Deep Learning for Vision Systems">
            <a:extLst>
              <a:ext uri="{FF2B5EF4-FFF2-40B4-BE49-F238E27FC236}">
                <a16:creationId xmlns:a16="http://schemas.microsoft.com/office/drawing/2014/main" id="{9FE4DB25-5770-407D-B0A8-B06058BCD2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AutoShape 2" descr="Sensors | Free Full-Text | Dual-Resolution Dual-Path Convolutional Neural  Networks for Fast Object Detection | HTML">
            <a:extLst>
              <a:ext uri="{FF2B5EF4-FFF2-40B4-BE49-F238E27FC236}">
                <a16:creationId xmlns:a16="http://schemas.microsoft.com/office/drawing/2014/main" id="{5A4451AE-2149-49EE-9C98-C16A48DB14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AutoShape 4" descr="Sensors | Free Full-Text | Dual-Resolution Dual-Path Convolutional Neural  Networks for Fast Object Detection | HTML">
            <a:extLst>
              <a:ext uri="{FF2B5EF4-FFF2-40B4-BE49-F238E27FC236}">
                <a16:creationId xmlns:a16="http://schemas.microsoft.com/office/drawing/2014/main" id="{804576D2-5214-4A60-836A-82BCC87E9C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6" descr="Review: MobileNetV2 — Light Weight Model (Image Classification) | by Sik-Ho  Tsang | Towards Data Science">
            <a:extLst>
              <a:ext uri="{FF2B5EF4-FFF2-40B4-BE49-F238E27FC236}">
                <a16:creationId xmlns:a16="http://schemas.microsoft.com/office/drawing/2014/main" id="{4DAB3C70-9EA0-431B-92BC-8E22591DE1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53200" y="388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7E7B04-7734-45D1-9361-A8075D04E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425" y="1500187"/>
            <a:ext cx="843915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747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What is a Happening in Deep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7" y="6673334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6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https://blogs.nvidia.com/blog/2016/07/29/whats-difference-artificial-intelligence-machine-learning-deep-learning-ai/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BA9C8A-3712-4442-9746-A19960998089}"/>
              </a:ext>
            </a:extLst>
          </p:cNvPr>
          <p:cNvSpPr txBox="1"/>
          <p:nvPr/>
        </p:nvSpPr>
        <p:spPr>
          <a:xfrm>
            <a:off x="0" y="534386"/>
            <a:ext cx="6106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Convolution – Kernels/Feature Detectors</a:t>
            </a:r>
            <a:endParaRPr lang="en-GB" sz="2800" dirty="0">
              <a:solidFill>
                <a:srgbClr val="FF0000"/>
              </a:solidFill>
            </a:endParaRPr>
          </a:p>
        </p:txBody>
      </p:sp>
      <p:sp>
        <p:nvSpPr>
          <p:cNvPr id="2" name="AutoShape 2" descr="5 Advanced CNN Architectures - Deep Learning for Vision Systems">
            <a:extLst>
              <a:ext uri="{FF2B5EF4-FFF2-40B4-BE49-F238E27FC236}">
                <a16:creationId xmlns:a16="http://schemas.microsoft.com/office/drawing/2014/main" id="{4EB6E4FC-9AE7-4A7F-A9FD-AB45AD9D7E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" name="AutoShape 4" descr="5 Advanced CNN Architectures - Deep Learning for Vision Systems">
            <a:extLst>
              <a:ext uri="{FF2B5EF4-FFF2-40B4-BE49-F238E27FC236}">
                <a16:creationId xmlns:a16="http://schemas.microsoft.com/office/drawing/2014/main" id="{9FE4DB25-5770-407D-B0A8-B06058BCD2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AutoShape 2" descr="Sensors | Free Full-Text | Dual-Resolution Dual-Path Convolutional Neural  Networks for Fast Object Detection | HTML">
            <a:extLst>
              <a:ext uri="{FF2B5EF4-FFF2-40B4-BE49-F238E27FC236}">
                <a16:creationId xmlns:a16="http://schemas.microsoft.com/office/drawing/2014/main" id="{5A4451AE-2149-49EE-9C98-C16A48DB14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AutoShape 4" descr="Sensors | Free Full-Text | Dual-Resolution Dual-Path Convolutional Neural  Networks for Fast Object Detection | HTML">
            <a:extLst>
              <a:ext uri="{FF2B5EF4-FFF2-40B4-BE49-F238E27FC236}">
                <a16:creationId xmlns:a16="http://schemas.microsoft.com/office/drawing/2014/main" id="{804576D2-5214-4A60-836A-82BCC87E9C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6" descr="Review: MobileNetV2 — Light Weight Model (Image Classification) | by Sik-Ho  Tsang | Towards Data Science">
            <a:extLst>
              <a:ext uri="{FF2B5EF4-FFF2-40B4-BE49-F238E27FC236}">
                <a16:creationId xmlns:a16="http://schemas.microsoft.com/office/drawing/2014/main" id="{4DAB3C70-9EA0-431B-92BC-8E22591DE1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53200" y="388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FA37A70-5264-4994-B014-87572A19E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399" y="1718096"/>
            <a:ext cx="7749369" cy="39484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A0B4BA-F27F-4D83-B5F3-B20927A51363}"/>
              </a:ext>
            </a:extLst>
          </p:cNvPr>
          <p:cNvSpPr txBox="1"/>
          <p:nvPr/>
        </p:nvSpPr>
        <p:spPr>
          <a:xfrm>
            <a:off x="5202065" y="1223136"/>
            <a:ext cx="2078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Edge Detection</a:t>
            </a:r>
          </a:p>
        </p:txBody>
      </p:sp>
    </p:spTree>
    <p:extLst>
      <p:ext uri="{BB962C8B-B14F-4D97-AF65-F5344CB8AC3E}">
        <p14:creationId xmlns:p14="http://schemas.microsoft.com/office/powerpoint/2010/main" val="31398077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What is a Happening in Deep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7" y="6673334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6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https://blogs.nvidia.com/blog/2016/07/29/whats-difference-artificial-intelligence-machine-learning-deep-learning-ai/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BA9C8A-3712-4442-9746-A19960998089}"/>
              </a:ext>
            </a:extLst>
          </p:cNvPr>
          <p:cNvSpPr txBox="1"/>
          <p:nvPr/>
        </p:nvSpPr>
        <p:spPr>
          <a:xfrm>
            <a:off x="0" y="534386"/>
            <a:ext cx="6106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Convolution – Kernels/Feature Detectors</a:t>
            </a:r>
            <a:endParaRPr lang="en-GB" sz="2800" dirty="0">
              <a:solidFill>
                <a:srgbClr val="FF0000"/>
              </a:solidFill>
            </a:endParaRPr>
          </a:p>
        </p:txBody>
      </p:sp>
      <p:sp>
        <p:nvSpPr>
          <p:cNvPr id="2" name="AutoShape 2" descr="5 Advanced CNN Architectures - Deep Learning for Vision Systems">
            <a:extLst>
              <a:ext uri="{FF2B5EF4-FFF2-40B4-BE49-F238E27FC236}">
                <a16:creationId xmlns:a16="http://schemas.microsoft.com/office/drawing/2014/main" id="{4EB6E4FC-9AE7-4A7F-A9FD-AB45AD9D7E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" name="AutoShape 4" descr="5 Advanced CNN Architectures - Deep Learning for Vision Systems">
            <a:extLst>
              <a:ext uri="{FF2B5EF4-FFF2-40B4-BE49-F238E27FC236}">
                <a16:creationId xmlns:a16="http://schemas.microsoft.com/office/drawing/2014/main" id="{9FE4DB25-5770-407D-B0A8-B06058BCD2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AutoShape 2" descr="Sensors | Free Full-Text | Dual-Resolution Dual-Path Convolutional Neural  Networks for Fast Object Detection | HTML">
            <a:extLst>
              <a:ext uri="{FF2B5EF4-FFF2-40B4-BE49-F238E27FC236}">
                <a16:creationId xmlns:a16="http://schemas.microsoft.com/office/drawing/2014/main" id="{5A4451AE-2149-49EE-9C98-C16A48DB14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AutoShape 4" descr="Sensors | Free Full-Text | Dual-Resolution Dual-Path Convolutional Neural  Networks for Fast Object Detection | HTML">
            <a:extLst>
              <a:ext uri="{FF2B5EF4-FFF2-40B4-BE49-F238E27FC236}">
                <a16:creationId xmlns:a16="http://schemas.microsoft.com/office/drawing/2014/main" id="{804576D2-5214-4A60-836A-82BCC87E9C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6" descr="Review: MobileNetV2 — Light Weight Model (Image Classification) | by Sik-Ho  Tsang | Towards Data Science">
            <a:extLst>
              <a:ext uri="{FF2B5EF4-FFF2-40B4-BE49-F238E27FC236}">
                <a16:creationId xmlns:a16="http://schemas.microsoft.com/office/drawing/2014/main" id="{4DAB3C70-9EA0-431B-92BC-8E22591DE1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53200" y="388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BEA4FBD-B73C-4BA6-9F95-0F5AA5BB6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737" y="1642285"/>
            <a:ext cx="8187485" cy="410011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9A98B8-6573-4408-BC9D-4FCFED581748}"/>
              </a:ext>
            </a:extLst>
          </p:cNvPr>
          <p:cNvSpPr txBox="1"/>
          <p:nvPr/>
        </p:nvSpPr>
        <p:spPr>
          <a:xfrm>
            <a:off x="4119956" y="1144285"/>
            <a:ext cx="2585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Edge Enhancement</a:t>
            </a:r>
          </a:p>
        </p:txBody>
      </p:sp>
    </p:spTree>
    <p:extLst>
      <p:ext uri="{BB962C8B-B14F-4D97-AF65-F5344CB8AC3E}">
        <p14:creationId xmlns:p14="http://schemas.microsoft.com/office/powerpoint/2010/main" val="8562012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What is a Happening in Deep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7" y="6673334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6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https://blogs.nvidia.com/blog/2016/07/29/whats-difference-artificial-intelligence-machine-learning-deep-learning-ai/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BA9C8A-3712-4442-9746-A19960998089}"/>
              </a:ext>
            </a:extLst>
          </p:cNvPr>
          <p:cNvSpPr txBox="1"/>
          <p:nvPr/>
        </p:nvSpPr>
        <p:spPr>
          <a:xfrm>
            <a:off x="0" y="534386"/>
            <a:ext cx="6106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Convolution – Kernels/Feature Detectors</a:t>
            </a:r>
            <a:endParaRPr lang="en-GB" sz="2800" dirty="0">
              <a:solidFill>
                <a:srgbClr val="FF0000"/>
              </a:solidFill>
            </a:endParaRPr>
          </a:p>
        </p:txBody>
      </p:sp>
      <p:sp>
        <p:nvSpPr>
          <p:cNvPr id="2" name="AutoShape 2" descr="5 Advanced CNN Architectures - Deep Learning for Vision Systems">
            <a:extLst>
              <a:ext uri="{FF2B5EF4-FFF2-40B4-BE49-F238E27FC236}">
                <a16:creationId xmlns:a16="http://schemas.microsoft.com/office/drawing/2014/main" id="{4EB6E4FC-9AE7-4A7F-A9FD-AB45AD9D7E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" name="AutoShape 4" descr="5 Advanced CNN Architectures - Deep Learning for Vision Systems">
            <a:extLst>
              <a:ext uri="{FF2B5EF4-FFF2-40B4-BE49-F238E27FC236}">
                <a16:creationId xmlns:a16="http://schemas.microsoft.com/office/drawing/2014/main" id="{9FE4DB25-5770-407D-B0A8-B06058BCD2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AutoShape 2" descr="Sensors | Free Full-Text | Dual-Resolution Dual-Path Convolutional Neural  Networks for Fast Object Detection | HTML">
            <a:extLst>
              <a:ext uri="{FF2B5EF4-FFF2-40B4-BE49-F238E27FC236}">
                <a16:creationId xmlns:a16="http://schemas.microsoft.com/office/drawing/2014/main" id="{5A4451AE-2149-49EE-9C98-C16A48DB14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AutoShape 4" descr="Sensors | Free Full-Text | Dual-Resolution Dual-Path Convolutional Neural  Networks for Fast Object Detection | HTML">
            <a:extLst>
              <a:ext uri="{FF2B5EF4-FFF2-40B4-BE49-F238E27FC236}">
                <a16:creationId xmlns:a16="http://schemas.microsoft.com/office/drawing/2014/main" id="{804576D2-5214-4A60-836A-82BCC87E9C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6" descr="Review: MobileNetV2 — Light Weight Model (Image Classification) | by Sik-Ho  Tsang | Towards Data Science">
            <a:extLst>
              <a:ext uri="{FF2B5EF4-FFF2-40B4-BE49-F238E27FC236}">
                <a16:creationId xmlns:a16="http://schemas.microsoft.com/office/drawing/2014/main" id="{4DAB3C70-9EA0-431B-92BC-8E22591DE1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53200" y="388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AA2762-A0DC-49AF-AC3C-CA90A7709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466" y="1711097"/>
            <a:ext cx="8130028" cy="42672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4129129-91CA-478C-93B6-5E8D73178A41}"/>
              </a:ext>
            </a:extLst>
          </p:cNvPr>
          <p:cNvSpPr txBox="1"/>
          <p:nvPr/>
        </p:nvSpPr>
        <p:spPr>
          <a:xfrm>
            <a:off x="5202065" y="1223136"/>
            <a:ext cx="1220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Sharpen</a:t>
            </a:r>
          </a:p>
        </p:txBody>
      </p:sp>
    </p:spTree>
    <p:extLst>
      <p:ext uri="{BB962C8B-B14F-4D97-AF65-F5344CB8AC3E}">
        <p14:creationId xmlns:p14="http://schemas.microsoft.com/office/powerpoint/2010/main" val="5450763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What is a Happening in Deep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7" y="6673334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6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https://blogs.nvidia.com/blog/2016/07/29/whats-difference-artificial-intelligence-machine-learning-deep-learning-ai/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BA9C8A-3712-4442-9746-A19960998089}"/>
              </a:ext>
            </a:extLst>
          </p:cNvPr>
          <p:cNvSpPr txBox="1"/>
          <p:nvPr/>
        </p:nvSpPr>
        <p:spPr>
          <a:xfrm>
            <a:off x="0" y="534386"/>
            <a:ext cx="6106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Convolution – Kernels/Feature Detectors</a:t>
            </a:r>
            <a:endParaRPr lang="en-GB" sz="2800" dirty="0">
              <a:solidFill>
                <a:srgbClr val="FF0000"/>
              </a:solidFill>
            </a:endParaRPr>
          </a:p>
        </p:txBody>
      </p:sp>
      <p:sp>
        <p:nvSpPr>
          <p:cNvPr id="2" name="AutoShape 2" descr="5 Advanced CNN Architectures - Deep Learning for Vision Systems">
            <a:extLst>
              <a:ext uri="{FF2B5EF4-FFF2-40B4-BE49-F238E27FC236}">
                <a16:creationId xmlns:a16="http://schemas.microsoft.com/office/drawing/2014/main" id="{4EB6E4FC-9AE7-4A7F-A9FD-AB45AD9D7E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" name="AutoShape 4" descr="5 Advanced CNN Architectures - Deep Learning for Vision Systems">
            <a:extLst>
              <a:ext uri="{FF2B5EF4-FFF2-40B4-BE49-F238E27FC236}">
                <a16:creationId xmlns:a16="http://schemas.microsoft.com/office/drawing/2014/main" id="{9FE4DB25-5770-407D-B0A8-B06058BCD2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AutoShape 2" descr="Sensors | Free Full-Text | Dual-Resolution Dual-Path Convolutional Neural  Networks for Fast Object Detection | HTML">
            <a:extLst>
              <a:ext uri="{FF2B5EF4-FFF2-40B4-BE49-F238E27FC236}">
                <a16:creationId xmlns:a16="http://schemas.microsoft.com/office/drawing/2014/main" id="{5A4451AE-2149-49EE-9C98-C16A48DB14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AutoShape 4" descr="Sensors | Free Full-Text | Dual-Resolution Dual-Path Convolutional Neural  Networks for Fast Object Detection | HTML">
            <a:extLst>
              <a:ext uri="{FF2B5EF4-FFF2-40B4-BE49-F238E27FC236}">
                <a16:creationId xmlns:a16="http://schemas.microsoft.com/office/drawing/2014/main" id="{804576D2-5214-4A60-836A-82BCC87E9C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6" descr="Review: MobileNetV2 — Light Weight Model (Image Classification) | by Sik-Ho  Tsang | Towards Data Science">
            <a:extLst>
              <a:ext uri="{FF2B5EF4-FFF2-40B4-BE49-F238E27FC236}">
                <a16:creationId xmlns:a16="http://schemas.microsoft.com/office/drawing/2014/main" id="{4DAB3C70-9EA0-431B-92BC-8E22591DE1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53200" y="388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4E0E6E7-0095-4281-B1D8-37E7B995D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243" y="1775178"/>
            <a:ext cx="8004558" cy="40731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03A3EAF-8AB6-4011-B78D-6A6FC4AD7061}"/>
              </a:ext>
            </a:extLst>
          </p:cNvPr>
          <p:cNvSpPr txBox="1"/>
          <p:nvPr/>
        </p:nvSpPr>
        <p:spPr>
          <a:xfrm>
            <a:off x="5202065" y="1223136"/>
            <a:ext cx="691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Blur</a:t>
            </a:r>
          </a:p>
        </p:txBody>
      </p:sp>
    </p:spTree>
    <p:extLst>
      <p:ext uri="{BB962C8B-B14F-4D97-AF65-F5344CB8AC3E}">
        <p14:creationId xmlns:p14="http://schemas.microsoft.com/office/powerpoint/2010/main" val="13519977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What is a Happening in Deep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BA9C8A-3712-4442-9746-A19960998089}"/>
              </a:ext>
            </a:extLst>
          </p:cNvPr>
          <p:cNvSpPr txBox="1"/>
          <p:nvPr/>
        </p:nvSpPr>
        <p:spPr>
          <a:xfrm>
            <a:off x="0" y="534386"/>
            <a:ext cx="6106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Convolution – Kernels/Feature Detectors</a:t>
            </a:r>
            <a:endParaRPr lang="en-GB" sz="2800" dirty="0">
              <a:solidFill>
                <a:srgbClr val="FF0000"/>
              </a:solidFill>
            </a:endParaRPr>
          </a:p>
        </p:txBody>
      </p:sp>
      <p:sp>
        <p:nvSpPr>
          <p:cNvPr id="2" name="AutoShape 2" descr="5 Advanced CNN Architectures - Deep Learning for Vision Systems">
            <a:extLst>
              <a:ext uri="{FF2B5EF4-FFF2-40B4-BE49-F238E27FC236}">
                <a16:creationId xmlns:a16="http://schemas.microsoft.com/office/drawing/2014/main" id="{4EB6E4FC-9AE7-4A7F-A9FD-AB45AD9D7E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" name="AutoShape 4" descr="5 Advanced CNN Architectures - Deep Learning for Vision Systems">
            <a:extLst>
              <a:ext uri="{FF2B5EF4-FFF2-40B4-BE49-F238E27FC236}">
                <a16:creationId xmlns:a16="http://schemas.microsoft.com/office/drawing/2014/main" id="{9FE4DB25-5770-407D-B0A8-B06058BCD2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AutoShape 2" descr="Sensors | Free Full-Text | Dual-Resolution Dual-Path Convolutional Neural  Networks for Fast Object Detection | HTML">
            <a:extLst>
              <a:ext uri="{FF2B5EF4-FFF2-40B4-BE49-F238E27FC236}">
                <a16:creationId xmlns:a16="http://schemas.microsoft.com/office/drawing/2014/main" id="{5A4451AE-2149-49EE-9C98-C16A48DB14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AutoShape 4" descr="Sensors | Free Full-Text | Dual-Resolution Dual-Path Convolutional Neural  Networks for Fast Object Detection | HTML">
            <a:extLst>
              <a:ext uri="{FF2B5EF4-FFF2-40B4-BE49-F238E27FC236}">
                <a16:creationId xmlns:a16="http://schemas.microsoft.com/office/drawing/2014/main" id="{804576D2-5214-4A60-836A-82BCC87E9C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6" descr="Review: MobileNetV2 — Light Weight Model (Image Classification) | by Sik-Ho  Tsang | Towards Data Science">
            <a:extLst>
              <a:ext uri="{FF2B5EF4-FFF2-40B4-BE49-F238E27FC236}">
                <a16:creationId xmlns:a16="http://schemas.microsoft.com/office/drawing/2014/main" id="{4DAB3C70-9EA0-431B-92BC-8E22591DE1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53200" y="388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5FF835-8257-4FA3-A2ED-EABD68DA4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61" y="1507435"/>
            <a:ext cx="7488877" cy="38431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C74B481-C91C-4320-9838-7B1534354CA0}"/>
              </a:ext>
            </a:extLst>
          </p:cNvPr>
          <p:cNvSpPr txBox="1"/>
          <p:nvPr/>
        </p:nvSpPr>
        <p:spPr>
          <a:xfrm>
            <a:off x="5193505" y="6146434"/>
            <a:ext cx="69127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https://docs.gimp.org/2.10/en/gimp-filter-convolution-matrix.html</a:t>
            </a:r>
            <a:endParaRPr lang="en-GB" dirty="0"/>
          </a:p>
          <a:p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04432F-0C40-4963-A58D-30025536B64E}"/>
              </a:ext>
            </a:extLst>
          </p:cNvPr>
          <p:cNvSpPr txBox="1"/>
          <p:nvPr/>
        </p:nvSpPr>
        <p:spPr>
          <a:xfrm>
            <a:off x="5202065" y="1223136"/>
            <a:ext cx="1144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Emboss</a:t>
            </a:r>
          </a:p>
        </p:txBody>
      </p:sp>
    </p:spTree>
    <p:extLst>
      <p:ext uri="{BB962C8B-B14F-4D97-AF65-F5344CB8AC3E}">
        <p14:creationId xmlns:p14="http://schemas.microsoft.com/office/powerpoint/2010/main" val="3624201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Deep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7" y="6673334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6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https://blogs.nvidia.com/blog/2016/07/29/whats-difference-artificial-intelligence-machine-learning-deep-learning-ai/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098" name="Picture 2" descr="Image for post">
            <a:extLst>
              <a:ext uri="{FF2B5EF4-FFF2-40B4-BE49-F238E27FC236}">
                <a16:creationId xmlns:a16="http://schemas.microsoft.com/office/drawing/2014/main" id="{D304172F-93BE-4BA8-B234-510942A340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34"/>
          <a:stretch/>
        </p:blipFill>
        <p:spPr bwMode="auto">
          <a:xfrm>
            <a:off x="3125787" y="1698172"/>
            <a:ext cx="6013450" cy="2397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772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What is a Deep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92BE0-C765-4032-AD0C-F78B19008A1E}"/>
              </a:ext>
            </a:extLst>
          </p:cNvPr>
          <p:cNvSpPr/>
          <p:nvPr/>
        </p:nvSpPr>
        <p:spPr>
          <a:xfrm>
            <a:off x="3043237" y="6673334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6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https://blogs.nvidia.com/blog/2016/07/29/whats-difference-artificial-intelligence-machine-learning-deep-learning-ai/</a:t>
            </a:r>
            <a:endParaRPr lang="en-GB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F7641C-9CA0-4AD1-BEBA-5B1FCD1B0120}"/>
              </a:ext>
            </a:extLst>
          </p:cNvPr>
          <p:cNvSpPr txBox="1"/>
          <p:nvPr/>
        </p:nvSpPr>
        <p:spPr>
          <a:xfrm>
            <a:off x="0" y="523220"/>
            <a:ext cx="2738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Wikipedia Definition</a:t>
            </a:r>
          </a:p>
        </p:txBody>
      </p:sp>
      <p:pic>
        <p:nvPicPr>
          <p:cNvPr id="1028" name="Picture 4" descr="Deep Learning: The Latest Trend In AI And ML | Qubole">
            <a:extLst>
              <a:ext uri="{FF2B5EF4-FFF2-40B4-BE49-F238E27FC236}">
                <a16:creationId xmlns:a16="http://schemas.microsoft.com/office/drawing/2014/main" id="{552F037C-EA7B-4579-8ECC-BBFF7E137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962" y="647212"/>
            <a:ext cx="381000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A11735-CB37-4C33-9ACF-AC21E8B33510}"/>
              </a:ext>
            </a:extLst>
          </p:cNvPr>
          <p:cNvSpPr txBox="1"/>
          <p:nvPr/>
        </p:nvSpPr>
        <p:spPr>
          <a:xfrm>
            <a:off x="0" y="948690"/>
            <a:ext cx="865673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Deep learning is part of a broader family of machine learning methods based on artificial neural networks with representation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Deep Learning can be supervised or unsupervised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adjective "deep" in deep learning comes from the use of multiple layers in the network.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Deep-learning architectures such as deep neural networks, deep belief networks, recurrent neural networks and convolutional neural networks have been applied to fields including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dirty="0"/>
              <a:t>computer vision,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dirty="0"/>
              <a:t>speech recognition,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dirty="0"/>
              <a:t>natural language processing,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dirty="0"/>
              <a:t>audio recognition,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dirty="0"/>
              <a:t>social network filtering,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dirty="0"/>
              <a:t>machine translation,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dirty="0"/>
              <a:t>bioinformatics,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dirty="0"/>
              <a:t>drug design,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dirty="0"/>
              <a:t>medical image analysis,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dirty="0"/>
              <a:t>material inspection and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dirty="0"/>
              <a:t>board game programs,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Deep-learning architectures have produced results comparable to and in some cases surpassing human expert performance</a:t>
            </a:r>
          </a:p>
        </p:txBody>
      </p:sp>
    </p:spTree>
    <p:extLst>
      <p:ext uri="{BB962C8B-B14F-4D97-AF65-F5344CB8AC3E}">
        <p14:creationId xmlns:p14="http://schemas.microsoft.com/office/powerpoint/2010/main" val="611641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What is a Happening in Deep Learning</a:t>
            </a:r>
          </a:p>
        </p:txBody>
      </p:sp>
      <p:pic>
        <p:nvPicPr>
          <p:cNvPr id="3076" name="Picture 4" descr="Introduction to COMPUTER - ppt video online download">
            <a:extLst>
              <a:ext uri="{FF2B5EF4-FFF2-40B4-BE49-F238E27FC236}">
                <a16:creationId xmlns:a16="http://schemas.microsoft.com/office/drawing/2014/main" id="{ECBF8F56-7B50-4241-AB1C-C8C82EBDBC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9" t="25972"/>
          <a:stretch/>
        </p:blipFill>
        <p:spPr bwMode="auto">
          <a:xfrm>
            <a:off x="5495925" y="1706293"/>
            <a:ext cx="6581775" cy="415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DBE0D4-80E9-4553-8D79-4E1A95C4D124}"/>
              </a:ext>
            </a:extLst>
          </p:cNvPr>
          <p:cNvSpPr txBox="1"/>
          <p:nvPr/>
        </p:nvSpPr>
        <p:spPr>
          <a:xfrm>
            <a:off x="0" y="534386"/>
            <a:ext cx="2715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Feature 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AEE33F-4BD4-44A2-A2B9-87BFBBE54136}"/>
              </a:ext>
            </a:extLst>
          </p:cNvPr>
          <p:cNvSpPr txBox="1"/>
          <p:nvPr/>
        </p:nvSpPr>
        <p:spPr>
          <a:xfrm>
            <a:off x="0" y="1706293"/>
            <a:ext cx="46290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Recall the Fund Raising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13 Inputs gave model accuracy of 57.9% 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With 3 Inputs the model accuracy of 57.7%</a:t>
            </a:r>
          </a:p>
        </p:txBody>
      </p:sp>
    </p:spTree>
    <p:extLst>
      <p:ext uri="{BB962C8B-B14F-4D97-AF65-F5344CB8AC3E}">
        <p14:creationId xmlns:p14="http://schemas.microsoft.com/office/powerpoint/2010/main" val="4040367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What is a Happening in Deep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BE0D4-80E9-4553-8D79-4E1A95C4D124}"/>
              </a:ext>
            </a:extLst>
          </p:cNvPr>
          <p:cNvSpPr txBox="1"/>
          <p:nvPr/>
        </p:nvSpPr>
        <p:spPr>
          <a:xfrm>
            <a:off x="0" y="534386"/>
            <a:ext cx="4691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What do you see in the image?</a:t>
            </a:r>
          </a:p>
        </p:txBody>
      </p:sp>
      <p:pic>
        <p:nvPicPr>
          <p:cNvPr id="1026" name="Picture 2" descr="A homage to heritage - The Week">
            <a:extLst>
              <a:ext uri="{FF2B5EF4-FFF2-40B4-BE49-F238E27FC236}">
                <a16:creationId xmlns:a16="http://schemas.microsoft.com/office/drawing/2014/main" id="{73E5CA8B-0DBB-4FB8-9321-C670A7030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639" y="1325599"/>
            <a:ext cx="3452361" cy="481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ts Can Get Coronavirus, Study Suggests--but Pet Owners Need Not Panic -  Scientific American">
            <a:extLst>
              <a:ext uri="{FF2B5EF4-FFF2-40B4-BE49-F238E27FC236}">
                <a16:creationId xmlns:a16="http://schemas.microsoft.com/office/drawing/2014/main" id="{23058D74-03D6-4C71-9A31-90F24620B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438" y="2515021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155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EA02C-3D2A-4040-9416-DC1F2242AB1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gradFill>
            <a:gsLst>
              <a:gs pos="45000">
                <a:schemeClr val="accent1">
                  <a:lumMod val="40000"/>
                  <a:lumOff val="60000"/>
                </a:schemeClr>
              </a:gs>
              <a:gs pos="88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GB" sz="2800" dirty="0"/>
              <a:t>AI Introduction: What is a Happening in Deep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BE0D4-80E9-4553-8D79-4E1A95C4D124}"/>
              </a:ext>
            </a:extLst>
          </p:cNvPr>
          <p:cNvSpPr txBox="1"/>
          <p:nvPr/>
        </p:nvSpPr>
        <p:spPr>
          <a:xfrm>
            <a:off x="0" y="534386"/>
            <a:ext cx="4691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What do you see in the image?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DAE7C8-7E66-48F4-A478-8C005B122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908" y="1284872"/>
            <a:ext cx="4583681" cy="525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543517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29371</TotalTime>
  <Words>2379</Words>
  <Application>Microsoft Office PowerPoint</Application>
  <PresentationFormat>Widescreen</PresentationFormat>
  <Paragraphs>744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Avenir Next LT Pro</vt:lpstr>
      <vt:lpstr>Calibri</vt:lpstr>
      <vt:lpstr>Calibri Light</vt:lpstr>
      <vt:lpstr>Tw Cen MT</vt:lpstr>
      <vt:lpstr>ShapesVTI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Fakruddin Mohammed</dc:creator>
  <cp:lastModifiedBy>Fakruddin Mohammed</cp:lastModifiedBy>
  <cp:revision>357</cp:revision>
  <dcterms:created xsi:type="dcterms:W3CDTF">2020-08-05T10:43:54Z</dcterms:created>
  <dcterms:modified xsi:type="dcterms:W3CDTF">2020-12-05T19:41:03Z</dcterms:modified>
</cp:coreProperties>
</file>